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3431059978" r:id="rId1"/>
  </p:sldMasterIdLst>
  <p:notesMasterIdLst>
    <p:notesMasterId r:id="rId4"/>
  </p:notesMasterIdLst>
  <p:sldIdLst>
    <p:sldId id="11088235" r:id="rId2"/>
    <p:sldId id="11088222" r:id="rId3"/>
  </p:sldIdLst>
  <p:sldSz cx="24384000" cy="13716000"/>
  <p:notesSz cx="6797675" cy="98742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242BD"/>
    <a:srgbClr val="FBF75F"/>
    <a:srgbClr val="D9D9D9"/>
    <a:srgbClr val="C6D9F1"/>
    <a:srgbClr val="5E7FD2"/>
    <a:srgbClr val="456BCB"/>
    <a:srgbClr val="FDFBB0"/>
    <a:srgbClr val="FCF980"/>
    <a:srgbClr val="A2C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02" autoAdjust="0"/>
    <p:restoredTop sz="90557" autoAdjust="0"/>
  </p:normalViewPr>
  <p:slideViewPr>
    <p:cSldViewPr snapToGrid="0" snapToObjects="1">
      <p:cViewPr varScale="1">
        <p:scale>
          <a:sx n="33" d="100"/>
          <a:sy n="33" d="100"/>
        </p:scale>
        <p:origin x="356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836" y="0"/>
            <a:ext cx="2945659" cy="495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A2821-9969-4138-B96C-F4C100C6831A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985"/>
            <a:ext cx="5438140" cy="38879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254"/>
            <a:ext cx="2945659" cy="4959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836" y="9378254"/>
            <a:ext cx="2945659" cy="4959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4E10D-55D1-41A2-BE77-473E47D70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92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98563420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23533" y="12064758"/>
            <a:ext cx="5495394" cy="13941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49626" y="458802"/>
            <a:ext cx="24234376" cy="1265732"/>
            <a:chOff x="-762675" y="741435"/>
            <a:chExt cx="24705421" cy="1265732"/>
          </a:xfrm>
        </p:grpSpPr>
        <p:grpSp>
          <p:nvGrpSpPr>
            <p:cNvPr id="18" name="组合 17"/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/>
          <p:cNvSpPr txBox="1"/>
          <p:nvPr/>
        </p:nvSpPr>
        <p:spPr>
          <a:xfrm>
            <a:off x="280815" y="639336"/>
            <a:ext cx="11696500" cy="10513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54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申请博士学位人员一览表（月）</a:t>
            </a:r>
            <a:endParaRPr kumimoji="1"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">
            <a:extLst>
              <a:ext uri="{FF2B5EF4-FFF2-40B4-BE49-F238E27FC236}">
                <a16:creationId xmlns:a16="http://schemas.microsoft.com/office/drawing/2014/main" id="{61BB04D7-06A4-4B3B-95C4-35CAE557641A}"/>
              </a:ext>
            </a:extLst>
          </p:cNvPr>
          <p:cNvSpPr txBox="1"/>
          <p:nvPr/>
        </p:nvSpPr>
        <p:spPr>
          <a:xfrm>
            <a:off x="12305660" y="696587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博士学位申请：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人（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级）</a:t>
            </a:r>
            <a:endParaRPr kumimoji="1"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6760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43D43A8B-2EBC-4734-B1BE-0E846FEBB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032226"/>
              </p:ext>
            </p:extLst>
          </p:nvPr>
        </p:nvGraphicFramePr>
        <p:xfrm>
          <a:off x="207345" y="2702098"/>
          <a:ext cx="23969309" cy="49507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0170">
                  <a:extLst>
                    <a:ext uri="{9D8B030D-6E8A-4147-A177-3AD203B41FA5}">
                      <a16:colId xmlns:a16="http://schemas.microsoft.com/office/drawing/2014/main" val="3558519955"/>
                    </a:ext>
                  </a:extLst>
                </a:gridCol>
                <a:gridCol w="1150325">
                  <a:extLst>
                    <a:ext uri="{9D8B030D-6E8A-4147-A177-3AD203B41FA5}">
                      <a16:colId xmlns:a16="http://schemas.microsoft.com/office/drawing/2014/main" val="1718016835"/>
                    </a:ext>
                  </a:extLst>
                </a:gridCol>
                <a:gridCol w="1650468">
                  <a:extLst>
                    <a:ext uri="{9D8B030D-6E8A-4147-A177-3AD203B41FA5}">
                      <a16:colId xmlns:a16="http://schemas.microsoft.com/office/drawing/2014/main" val="1522535256"/>
                    </a:ext>
                  </a:extLst>
                </a:gridCol>
                <a:gridCol w="850242">
                  <a:extLst>
                    <a:ext uri="{9D8B030D-6E8A-4147-A177-3AD203B41FA5}">
                      <a16:colId xmlns:a16="http://schemas.microsoft.com/office/drawing/2014/main" val="3695174727"/>
                    </a:ext>
                  </a:extLst>
                </a:gridCol>
                <a:gridCol w="1156967">
                  <a:extLst>
                    <a:ext uri="{9D8B030D-6E8A-4147-A177-3AD203B41FA5}">
                      <a16:colId xmlns:a16="http://schemas.microsoft.com/office/drawing/2014/main" val="524928078"/>
                    </a:ext>
                  </a:extLst>
                </a:gridCol>
                <a:gridCol w="3944482">
                  <a:extLst>
                    <a:ext uri="{9D8B030D-6E8A-4147-A177-3AD203B41FA5}">
                      <a16:colId xmlns:a16="http://schemas.microsoft.com/office/drawing/2014/main" val="1063475752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282664274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237321078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345091473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948644644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100124140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1928814569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3773176779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568075318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3257761532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857854634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443517181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4106124325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4059012009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884551640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3700034645"/>
                    </a:ext>
                  </a:extLst>
                </a:gridCol>
                <a:gridCol w="675192">
                  <a:extLst>
                    <a:ext uri="{9D8B030D-6E8A-4147-A177-3AD203B41FA5}">
                      <a16:colId xmlns:a16="http://schemas.microsoft.com/office/drawing/2014/main" val="2587592559"/>
                    </a:ext>
                  </a:extLst>
                </a:gridCol>
                <a:gridCol w="775220">
                  <a:extLst>
                    <a:ext uri="{9D8B030D-6E8A-4147-A177-3AD203B41FA5}">
                      <a16:colId xmlns:a16="http://schemas.microsoft.com/office/drawing/2014/main" val="3594283933"/>
                    </a:ext>
                  </a:extLst>
                </a:gridCol>
                <a:gridCol w="1350383">
                  <a:extLst>
                    <a:ext uri="{9D8B030D-6E8A-4147-A177-3AD203B41FA5}">
                      <a16:colId xmlns:a16="http://schemas.microsoft.com/office/drawing/2014/main" val="2130395807"/>
                    </a:ext>
                  </a:extLst>
                </a:gridCol>
              </a:tblGrid>
              <a:tr h="862015">
                <a:tc rowSpan="3">
                  <a:txBody>
                    <a:bodyPr/>
                    <a:lstStyle/>
                    <a:p>
                      <a:pPr algn="l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专业名称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学号</a:t>
                      </a:r>
                      <a:endParaRPr lang="zh-CN" altLang="en-US" sz="2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altLang="en-US" sz="2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导师姓名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论文题目</a:t>
                      </a:r>
                      <a:endParaRPr lang="zh-CN" altLang="en-US" sz="2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盲审意见分项评价（优秀、良好、一般或较差）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总体评价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学术论文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查重（去除自引的百分比）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备注</a:t>
                      </a:r>
                      <a:b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（免盲审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国际答辩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结转毕）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067567285"/>
                  </a:ext>
                </a:extLst>
              </a:tr>
              <a:tr h="10858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选题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创新性及论文价值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基础知识及科研能力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4.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论文规范性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合格或不合格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SCI</a:t>
                      </a:r>
                      <a:endParaRPr 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521894"/>
                  </a:ext>
                </a:extLst>
              </a:tr>
              <a:tr h="10096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明审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明审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明审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明审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gridSpan="3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932343"/>
                  </a:ext>
                </a:extLst>
              </a:tr>
              <a:tr h="9966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0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海洋</a:t>
                      </a:r>
                      <a:endParaRPr lang="en-US" altLang="zh-CN" sz="2400" b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2400" b="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科学</a:t>
                      </a:r>
                      <a:endParaRPr lang="zh-CN" altLang="en-US" sz="2400" b="0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38702852"/>
                  </a:ext>
                </a:extLst>
              </a:tr>
              <a:tr h="9966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0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海洋</a:t>
                      </a:r>
                      <a:endParaRPr lang="en-US" altLang="zh-CN" sz="2400" b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2400" b="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科学</a:t>
                      </a:r>
                      <a:endParaRPr lang="zh-CN" altLang="en-US" sz="2400" b="0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51769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822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23533" y="12064758"/>
            <a:ext cx="5495394" cy="13941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49626" y="458802"/>
            <a:ext cx="24234376" cy="1265732"/>
            <a:chOff x="-762675" y="741435"/>
            <a:chExt cx="24705421" cy="1265732"/>
          </a:xfrm>
        </p:grpSpPr>
        <p:grpSp>
          <p:nvGrpSpPr>
            <p:cNvPr id="18" name="组合 17"/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/>
          <p:cNvSpPr txBox="1"/>
          <p:nvPr/>
        </p:nvSpPr>
        <p:spPr>
          <a:xfrm>
            <a:off x="421777" y="667300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审核学位申请（博士）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" name="表格 2">
            <a:extLst>
              <a:ext uri="{FF2B5EF4-FFF2-40B4-BE49-F238E27FC236}">
                <a16:creationId xmlns:a16="http://schemas.microsoft.com/office/drawing/2014/main" id="{F131C6F4-FCEB-41E0-861A-3388580C8C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93007"/>
              </p:ext>
            </p:extLst>
          </p:nvPr>
        </p:nvGraphicFramePr>
        <p:xfrm>
          <a:off x="1182628" y="2061452"/>
          <a:ext cx="21601172" cy="95284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647422">
                  <a:extLst>
                    <a:ext uri="{9D8B030D-6E8A-4147-A177-3AD203B41FA5}">
                      <a16:colId xmlns:a16="http://schemas.microsoft.com/office/drawing/2014/main" val="1257599919"/>
                    </a:ext>
                  </a:extLst>
                </a:gridCol>
                <a:gridCol w="10953750">
                  <a:extLst>
                    <a:ext uri="{9D8B030D-6E8A-4147-A177-3AD203B41FA5}">
                      <a16:colId xmlns:a16="http://schemas.microsoft.com/office/drawing/2014/main" val="3398088905"/>
                    </a:ext>
                  </a:extLst>
                </a:gridCol>
              </a:tblGrid>
              <a:tr h="113763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学院要求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***（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级直博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普博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硕博连读）</a:t>
                      </a: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845606"/>
                  </a:ext>
                </a:extLst>
              </a:tr>
              <a:tr h="9723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完成学业规定课程修读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（直博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硕博连读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40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学分、普博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学分）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2867142"/>
                  </a:ext>
                </a:extLst>
              </a:tr>
              <a:tr h="134007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学术交流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级及以后要求高水平国际学术会议上作学术交流至少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次）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2019.11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 旧金山，参加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AGU fall meeting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，墙报展示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2020.2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 美国圣地亚哥 参加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AGU ocean science meeting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，口头报告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1089620"/>
                  </a:ext>
                </a:extLst>
              </a:tr>
              <a:tr h="8049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完成博士资格考试、论文开题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月、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月完成）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8477805"/>
                  </a:ext>
                </a:extLst>
              </a:tr>
              <a:tr h="887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年度考核达标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月完成）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1598466"/>
                  </a:ext>
                </a:extLst>
              </a:tr>
              <a:tr h="14178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达到要求的学术论文发表情况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（累计影响因子≥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或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级及之后新标准：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类期刊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/2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类期刊）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√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 12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篇（一作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SCI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三篇，影响因子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10.7/1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篇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类，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篇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</a:t>
                      </a:r>
                      <a:r>
                        <a:rPr lang="zh-CN" altLang="en-US" sz="2800" b="1" kern="12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类）</a:t>
                      </a:r>
                      <a:endParaRPr lang="zh-CN" altLang="en-US" sz="2800" b="1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9374771"/>
                  </a:ext>
                </a:extLst>
              </a:tr>
              <a:tr h="117489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完成学位论文评审、论文答辩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2023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月完成）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8077225"/>
                  </a:ext>
                </a:extLst>
              </a:tr>
              <a:tr h="113763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结论：已达到学院授予博士学位的要求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783356"/>
                  </a:ext>
                </a:extLst>
              </a:tr>
            </a:tbl>
          </a:graphicData>
        </a:graphic>
      </p:graphicFrame>
      <p:sp>
        <p:nvSpPr>
          <p:cNvPr id="10" name="文本">
            <a:extLst>
              <a:ext uri="{FF2B5EF4-FFF2-40B4-BE49-F238E27FC236}">
                <a16:creationId xmlns:a16="http://schemas.microsoft.com/office/drawing/2014/main" id="{206A82AE-16C7-446B-A221-A3C90E435DAA}"/>
              </a:ext>
            </a:extLst>
          </p:cNvPr>
          <p:cNvSpPr txBox="1"/>
          <p:nvPr/>
        </p:nvSpPr>
        <p:spPr>
          <a:xfrm>
            <a:off x="12305660" y="696587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博士学位申请：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人（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级）</a:t>
            </a:r>
            <a:endParaRPr kumimoji="1"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6760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0933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26836</TotalTime>
  <Words>388</Words>
  <Application>Microsoft Office PowerPoint</Application>
  <PresentationFormat>自定义</PresentationFormat>
  <Paragraphs>111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微软雅黑</vt:lpstr>
      <vt:lpstr>Arial</vt:lpstr>
      <vt:lpstr>Calibri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奚颖</dc:creator>
  <cp:lastModifiedBy>Minghui Yin</cp:lastModifiedBy>
  <cp:revision>1307</cp:revision>
  <cp:lastPrinted>2020-04-02T03:08:20Z</cp:lastPrinted>
  <dcterms:modified xsi:type="dcterms:W3CDTF">2025-03-06T01:46:07Z</dcterms:modified>
</cp:coreProperties>
</file>