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3431059978" r:id="rId1"/>
  </p:sldMasterIdLst>
  <p:notesMasterIdLst>
    <p:notesMasterId r:id="rId4"/>
  </p:notesMasterIdLst>
  <p:sldIdLst>
    <p:sldId id="11088235" r:id="rId2"/>
    <p:sldId id="11088236" r:id="rId3"/>
  </p:sldIdLst>
  <p:sldSz cx="24384000" cy="13716000"/>
  <p:notesSz cx="6797675" cy="987425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F75F"/>
    <a:srgbClr val="FFFFFF"/>
    <a:srgbClr val="1242BD"/>
    <a:srgbClr val="D9D9D9"/>
    <a:srgbClr val="C6D9F1"/>
    <a:srgbClr val="5E7FD2"/>
    <a:srgbClr val="456BCB"/>
    <a:srgbClr val="FDFBB0"/>
    <a:srgbClr val="FCF980"/>
    <a:srgbClr val="A2CB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中度样式 4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3902" autoAdjust="0"/>
    <p:restoredTop sz="90557" autoAdjust="0"/>
  </p:normalViewPr>
  <p:slideViewPr>
    <p:cSldViewPr snapToGrid="0" snapToObjects="1">
      <p:cViewPr varScale="1">
        <p:scale>
          <a:sx n="33" d="100"/>
          <a:sy n="33" d="100"/>
        </p:scale>
        <p:origin x="356" y="4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99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836" y="0"/>
            <a:ext cx="2945659" cy="49599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5A2821-9969-4138-B96C-F4C100C6831A}" type="datetimeFigureOut">
              <a:rPr lang="en-US" smtClean="0"/>
              <a:t>3/5/2025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6563" y="1233488"/>
            <a:ext cx="5924550" cy="3333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985"/>
            <a:ext cx="5438140" cy="388798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254"/>
            <a:ext cx="2945659" cy="49599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836" y="9378254"/>
            <a:ext cx="2945659" cy="49599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74E10D-55D1-41A2-BE77-473E47D703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3068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74E10D-55D1-41A2-BE77-473E47D703A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8928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74E10D-55D1-41A2-BE77-473E47D703A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7052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985634206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32" name="Picture" descr="Picture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623533" y="12064758"/>
            <a:ext cx="5495394" cy="1394152"/>
          </a:xfrm>
          <a:prstGeom prst="rect">
            <a:avLst/>
          </a:prstGeom>
        </p:spPr>
      </p:pic>
      <p:grpSp>
        <p:nvGrpSpPr>
          <p:cNvPr id="17" name="组合 16"/>
          <p:cNvGrpSpPr/>
          <p:nvPr/>
        </p:nvGrpSpPr>
        <p:grpSpPr>
          <a:xfrm>
            <a:off x="149626" y="458802"/>
            <a:ext cx="24234376" cy="1265732"/>
            <a:chOff x="-762675" y="741435"/>
            <a:chExt cx="24705421" cy="1265732"/>
          </a:xfrm>
        </p:grpSpPr>
        <p:grpSp>
          <p:nvGrpSpPr>
            <p:cNvPr id="18" name="组合 17"/>
            <p:cNvGrpSpPr/>
            <p:nvPr/>
          </p:nvGrpSpPr>
          <p:grpSpPr>
            <a:xfrm>
              <a:off x="-762675" y="741435"/>
              <a:ext cx="12088570" cy="1265732"/>
              <a:chOff x="-762675" y="467126"/>
              <a:chExt cx="12088570" cy="1540041"/>
            </a:xfrm>
          </p:grpSpPr>
          <p:sp>
            <p:nvSpPr>
              <p:cNvPr id="21" name="矩形 20"/>
              <p:cNvSpPr/>
              <p:nvPr/>
            </p:nvSpPr>
            <p:spPr>
              <a:xfrm>
                <a:off x="-762675" y="467126"/>
                <a:ext cx="11542008" cy="1540041"/>
              </a:xfrm>
              <a:prstGeom prst="rect">
                <a:avLst/>
              </a:prstGeom>
              <a:solidFill>
                <a:srgbClr val="1242B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4000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" name="等腰三角形 21"/>
              <p:cNvSpPr/>
              <p:nvPr/>
            </p:nvSpPr>
            <p:spPr>
              <a:xfrm>
                <a:off x="10229382" y="467126"/>
                <a:ext cx="1096513" cy="1540041"/>
              </a:xfrm>
              <a:prstGeom prst="triangle">
                <a:avLst/>
              </a:prstGeom>
              <a:solidFill>
                <a:srgbClr val="1242B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9" name="矩形 18"/>
            <p:cNvSpPr/>
            <p:nvPr/>
          </p:nvSpPr>
          <p:spPr>
            <a:xfrm>
              <a:off x="10744959" y="1961448"/>
              <a:ext cx="13197787" cy="45719"/>
            </a:xfrm>
            <a:prstGeom prst="rect">
              <a:avLst/>
            </a:prstGeom>
            <a:solidFill>
              <a:srgbClr val="1242B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4" name="文本"/>
          <p:cNvSpPr txBox="1"/>
          <p:nvPr/>
        </p:nvSpPr>
        <p:spPr>
          <a:xfrm>
            <a:off x="280815" y="639336"/>
            <a:ext cx="11696500" cy="105137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6760"/>
              </a:lnSpc>
            </a:pPr>
            <a:r>
              <a:rPr kumimoji="1" lang="zh-CN" altLang="en-US" sz="5400" b="1" spc="51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申请硕士学位人员一览表（月）</a:t>
            </a:r>
            <a:endParaRPr kumimoji="1" lang="zh-CN" altLang="en-US" sz="5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3" name="表格 2">
            <a:extLst>
              <a:ext uri="{FF2B5EF4-FFF2-40B4-BE49-F238E27FC236}">
                <a16:creationId xmlns:a16="http://schemas.microsoft.com/office/drawing/2014/main" id="{BF6BEF36-F050-4532-90FB-5C9AF2A02A0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2080044"/>
              </p:ext>
            </p:extLst>
          </p:nvPr>
        </p:nvGraphicFramePr>
        <p:xfrm>
          <a:off x="541434" y="2910723"/>
          <a:ext cx="23301132" cy="751476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69670">
                  <a:extLst>
                    <a:ext uri="{9D8B030D-6E8A-4147-A177-3AD203B41FA5}">
                      <a16:colId xmlns:a16="http://schemas.microsoft.com/office/drawing/2014/main" val="2815342989"/>
                    </a:ext>
                  </a:extLst>
                </a:gridCol>
                <a:gridCol w="1418144">
                  <a:extLst>
                    <a:ext uri="{9D8B030D-6E8A-4147-A177-3AD203B41FA5}">
                      <a16:colId xmlns:a16="http://schemas.microsoft.com/office/drawing/2014/main" val="2350517241"/>
                    </a:ext>
                  </a:extLst>
                </a:gridCol>
                <a:gridCol w="2144101">
                  <a:extLst>
                    <a:ext uri="{9D8B030D-6E8A-4147-A177-3AD203B41FA5}">
                      <a16:colId xmlns:a16="http://schemas.microsoft.com/office/drawing/2014/main" val="1148799236"/>
                    </a:ext>
                  </a:extLst>
                </a:gridCol>
                <a:gridCol w="1789563">
                  <a:extLst>
                    <a:ext uri="{9D8B030D-6E8A-4147-A177-3AD203B41FA5}">
                      <a16:colId xmlns:a16="http://schemas.microsoft.com/office/drawing/2014/main" val="2912940600"/>
                    </a:ext>
                  </a:extLst>
                </a:gridCol>
                <a:gridCol w="1637618">
                  <a:extLst>
                    <a:ext uri="{9D8B030D-6E8A-4147-A177-3AD203B41FA5}">
                      <a16:colId xmlns:a16="http://schemas.microsoft.com/office/drawing/2014/main" val="2917102779"/>
                    </a:ext>
                  </a:extLst>
                </a:gridCol>
                <a:gridCol w="4929740">
                  <a:extLst>
                    <a:ext uri="{9D8B030D-6E8A-4147-A177-3AD203B41FA5}">
                      <a16:colId xmlns:a16="http://schemas.microsoft.com/office/drawing/2014/main" val="1236764971"/>
                    </a:ext>
                  </a:extLst>
                </a:gridCol>
                <a:gridCol w="2234619">
                  <a:extLst>
                    <a:ext uri="{9D8B030D-6E8A-4147-A177-3AD203B41FA5}">
                      <a16:colId xmlns:a16="http://schemas.microsoft.com/office/drawing/2014/main" val="1392343252"/>
                    </a:ext>
                  </a:extLst>
                </a:gridCol>
                <a:gridCol w="964266">
                  <a:extLst>
                    <a:ext uri="{9D8B030D-6E8A-4147-A177-3AD203B41FA5}">
                      <a16:colId xmlns:a16="http://schemas.microsoft.com/office/drawing/2014/main" val="425283557"/>
                    </a:ext>
                  </a:extLst>
                </a:gridCol>
                <a:gridCol w="1180734">
                  <a:extLst>
                    <a:ext uri="{9D8B030D-6E8A-4147-A177-3AD203B41FA5}">
                      <a16:colId xmlns:a16="http://schemas.microsoft.com/office/drawing/2014/main" val="4086579592"/>
                    </a:ext>
                  </a:extLst>
                </a:gridCol>
                <a:gridCol w="1042982">
                  <a:extLst>
                    <a:ext uri="{9D8B030D-6E8A-4147-A177-3AD203B41FA5}">
                      <a16:colId xmlns:a16="http://schemas.microsoft.com/office/drawing/2014/main" val="4085975573"/>
                    </a:ext>
                  </a:extLst>
                </a:gridCol>
                <a:gridCol w="1456239">
                  <a:extLst>
                    <a:ext uri="{9D8B030D-6E8A-4147-A177-3AD203B41FA5}">
                      <a16:colId xmlns:a16="http://schemas.microsoft.com/office/drawing/2014/main" val="653927960"/>
                    </a:ext>
                  </a:extLst>
                </a:gridCol>
                <a:gridCol w="1333456">
                  <a:extLst>
                    <a:ext uri="{9D8B030D-6E8A-4147-A177-3AD203B41FA5}">
                      <a16:colId xmlns:a16="http://schemas.microsoft.com/office/drawing/2014/main" val="2677979852"/>
                    </a:ext>
                  </a:extLst>
                </a:gridCol>
              </a:tblGrid>
              <a:tr h="2149356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3200" b="1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学号</a:t>
                      </a:r>
                      <a:endParaRPr lang="zh-CN" altLang="en-US" sz="3200" b="1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3200" b="1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姓名</a:t>
                      </a:r>
                      <a:endParaRPr lang="zh-CN" altLang="en-US" sz="3200" b="1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3200" b="1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专业代码</a:t>
                      </a:r>
                      <a:endParaRPr lang="zh-CN" altLang="en-US" sz="3200" b="1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3200" b="1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学生类别</a:t>
                      </a:r>
                      <a:endParaRPr lang="zh-CN" altLang="en-US" sz="3200" b="1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3200" b="1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导师</a:t>
                      </a:r>
                      <a:endParaRPr lang="en-US" altLang="zh-CN" sz="3200" b="1" u="none" strike="noStrike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 fontAlgn="ctr"/>
                      <a:r>
                        <a:rPr lang="zh-CN" altLang="en-US" sz="3200" b="1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姓名</a:t>
                      </a:r>
                      <a:endParaRPr lang="zh-CN" altLang="en-US" sz="3200" b="1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3200" b="1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论文题目</a:t>
                      </a:r>
                      <a:endParaRPr lang="zh-CN" altLang="en-US" sz="3200" b="1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3200" b="1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论文答辩日期</a:t>
                      </a:r>
                      <a:endParaRPr lang="zh-CN" altLang="en-US" sz="3200" b="1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3200" b="1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重复率检测</a:t>
                      </a:r>
                      <a:endParaRPr lang="zh-CN" altLang="en-US" sz="3200" b="1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3200" b="1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去除引用</a:t>
                      </a:r>
                      <a:endParaRPr lang="zh-CN" altLang="en-US" sz="3200" b="1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3200" b="1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去除本人</a:t>
                      </a:r>
                      <a:endParaRPr lang="zh-CN" altLang="en-US" sz="3200" b="1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3200" b="1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评审</a:t>
                      </a:r>
                      <a:r>
                        <a:rPr lang="en-US" altLang="zh-CN" sz="3200" b="1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</a:t>
                      </a:r>
                      <a:endParaRPr lang="zh-CN" altLang="en-US" sz="3200" b="1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3200" b="1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评审</a:t>
                      </a:r>
                      <a:r>
                        <a:rPr lang="en-US" altLang="zh-CN" sz="3200" b="1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</a:t>
                      </a:r>
                      <a:endParaRPr lang="zh-CN" altLang="en-US" sz="3200" b="1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918020035"/>
                  </a:ext>
                </a:extLst>
              </a:tr>
              <a:tr h="1788469">
                <a:tc>
                  <a:txBody>
                    <a:bodyPr/>
                    <a:lstStyle/>
                    <a:p>
                      <a:pPr algn="ctr" fontAlgn="ctr"/>
                      <a:endParaRPr lang="en-US" altLang="zh-CN" sz="28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800" b="1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zh-CN" sz="28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zh-CN" sz="2800" b="0" i="0" u="none" strike="noStrike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zh-CN" sz="2800" b="0" i="0" u="none" strike="noStrike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zh-CN" sz="2800" b="0" i="0" u="none" strike="noStrike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zh-CN" sz="28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zh-CN" sz="28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217740199"/>
                  </a:ext>
                </a:extLst>
              </a:tr>
              <a:tr h="1788469">
                <a:tc>
                  <a:txBody>
                    <a:bodyPr/>
                    <a:lstStyle/>
                    <a:p>
                      <a:pPr algn="ctr" fontAlgn="ctr"/>
                      <a:endParaRPr lang="en-US" altLang="zh-CN" sz="2800" b="0" i="0" u="none" strike="noStrike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800" b="1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zh-CN" sz="28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zh-CN" sz="28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zh-CN" sz="28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zh-CN" sz="28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zh-CN" sz="28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zh-CN" sz="28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832732861"/>
                  </a:ext>
                </a:extLst>
              </a:tr>
              <a:tr h="1788469">
                <a:tc>
                  <a:txBody>
                    <a:bodyPr/>
                    <a:lstStyle/>
                    <a:p>
                      <a:pPr algn="ctr" fontAlgn="ctr"/>
                      <a:endParaRPr lang="en-US" altLang="zh-CN" sz="2800" b="0" i="0" u="none" strike="noStrike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800" b="1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800" b="0" i="0" u="none" strike="noStrike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800" b="0" i="0" u="none" strike="noStrike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zh-CN" sz="28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zh-CN" sz="28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zh-CN" sz="28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zh-CN" sz="28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zh-CN" sz="28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zh-CN" sz="28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446016765"/>
                  </a:ext>
                </a:extLst>
              </a:tr>
            </a:tbl>
          </a:graphicData>
        </a:graphic>
      </p:graphicFrame>
      <p:sp>
        <p:nvSpPr>
          <p:cNvPr id="10" name="文本">
            <a:extLst>
              <a:ext uri="{FF2B5EF4-FFF2-40B4-BE49-F238E27FC236}">
                <a16:creationId xmlns:a16="http://schemas.microsoft.com/office/drawing/2014/main" id="{61BB04D7-06A4-4B3B-95C4-35CAE557641A}"/>
              </a:ext>
            </a:extLst>
          </p:cNvPr>
          <p:cNvSpPr txBox="1"/>
          <p:nvPr/>
        </p:nvSpPr>
        <p:spPr>
          <a:xfrm>
            <a:off x="12305660" y="696587"/>
            <a:ext cx="10777640" cy="93123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6760"/>
              </a:lnSpc>
            </a:pPr>
            <a:r>
              <a:rPr kumimoji="1" lang="zh-CN" altLang="en-US" sz="4800" b="1" spc="518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硕士学位申请：</a:t>
            </a:r>
            <a:r>
              <a:rPr kumimoji="1" lang="en-US" altLang="zh-CN" sz="4800" b="1" spc="518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kumimoji="1" lang="zh-CN" altLang="en-US" sz="4800" b="1" spc="518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人（</a:t>
            </a:r>
            <a:r>
              <a:rPr kumimoji="1" lang="en-US" altLang="zh-CN" sz="4800" b="1" spc="518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kumimoji="1" lang="zh-CN" altLang="en-US" sz="4800" b="1" spc="518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级）</a:t>
            </a:r>
            <a:endParaRPr kumimoji="1" lang="en-US" altLang="zh-CN" sz="4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6760"/>
              </a:lnSpc>
            </a:pPr>
            <a:endParaRPr kumimoji="1" lang="zh-CN" altLang="en-US" sz="4800" b="1" dirty="0">
              <a:solidFill>
                <a:srgbClr val="1242B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68220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32" name="Picture" descr="Picture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623533" y="12064758"/>
            <a:ext cx="5495394" cy="1394152"/>
          </a:xfrm>
          <a:prstGeom prst="rect">
            <a:avLst/>
          </a:prstGeom>
        </p:spPr>
      </p:pic>
      <p:grpSp>
        <p:nvGrpSpPr>
          <p:cNvPr id="17" name="组合 16"/>
          <p:cNvGrpSpPr/>
          <p:nvPr/>
        </p:nvGrpSpPr>
        <p:grpSpPr>
          <a:xfrm>
            <a:off x="149626" y="458802"/>
            <a:ext cx="24234376" cy="1265732"/>
            <a:chOff x="-762675" y="741435"/>
            <a:chExt cx="24705421" cy="1265732"/>
          </a:xfrm>
        </p:grpSpPr>
        <p:grpSp>
          <p:nvGrpSpPr>
            <p:cNvPr id="18" name="组合 17"/>
            <p:cNvGrpSpPr/>
            <p:nvPr/>
          </p:nvGrpSpPr>
          <p:grpSpPr>
            <a:xfrm>
              <a:off x="-762675" y="741435"/>
              <a:ext cx="12088570" cy="1265732"/>
              <a:chOff x="-762675" y="467126"/>
              <a:chExt cx="12088570" cy="1540041"/>
            </a:xfrm>
          </p:grpSpPr>
          <p:sp>
            <p:nvSpPr>
              <p:cNvPr id="21" name="矩形 20"/>
              <p:cNvSpPr/>
              <p:nvPr/>
            </p:nvSpPr>
            <p:spPr>
              <a:xfrm>
                <a:off x="-762675" y="467126"/>
                <a:ext cx="11542008" cy="1540041"/>
              </a:xfrm>
              <a:prstGeom prst="rect">
                <a:avLst/>
              </a:prstGeom>
              <a:solidFill>
                <a:srgbClr val="1242B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4000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" name="等腰三角形 21"/>
              <p:cNvSpPr/>
              <p:nvPr/>
            </p:nvSpPr>
            <p:spPr>
              <a:xfrm>
                <a:off x="10229382" y="467126"/>
                <a:ext cx="1096513" cy="1540041"/>
              </a:xfrm>
              <a:prstGeom prst="triangle">
                <a:avLst/>
              </a:prstGeom>
              <a:solidFill>
                <a:srgbClr val="1242B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9" name="矩形 18"/>
            <p:cNvSpPr/>
            <p:nvPr/>
          </p:nvSpPr>
          <p:spPr>
            <a:xfrm>
              <a:off x="10744959" y="1961448"/>
              <a:ext cx="13197787" cy="45719"/>
            </a:xfrm>
            <a:prstGeom prst="rect">
              <a:avLst/>
            </a:prstGeom>
            <a:solidFill>
              <a:srgbClr val="1242B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4" name="文本"/>
          <p:cNvSpPr txBox="1"/>
          <p:nvPr/>
        </p:nvSpPr>
        <p:spPr>
          <a:xfrm>
            <a:off x="1085186" y="656598"/>
            <a:ext cx="10777640" cy="93123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6760"/>
              </a:lnSpc>
            </a:pPr>
            <a:r>
              <a:rPr kumimoji="1" lang="zh-CN" altLang="en-US" sz="6000" b="1" spc="51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审核学位申请（硕士）</a:t>
            </a:r>
            <a:endParaRPr kumimoji="1" lang="zh-CN" altLang="en-US" sz="6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2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0656946"/>
              </p:ext>
            </p:extLst>
          </p:nvPr>
        </p:nvGraphicFramePr>
        <p:xfrm>
          <a:off x="1085186" y="1775532"/>
          <a:ext cx="21845048" cy="11953748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4191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247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9508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67845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95192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2800" b="1" dirty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                姓名</a:t>
                      </a:r>
                      <a:endParaRPr lang="en-US" altLang="zh-CN" sz="2800" b="1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l"/>
                      <a:r>
                        <a:rPr lang="zh-CN" altLang="en-US" sz="2800" b="1" dirty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 学院</a:t>
                      </a:r>
                      <a:endParaRPr lang="en-US" altLang="zh-CN" sz="2800" b="1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l"/>
                      <a:r>
                        <a:rPr lang="zh-CN" altLang="en-US" sz="2800" b="1" dirty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 要求</a:t>
                      </a:r>
                      <a:endParaRPr lang="en-US" altLang="zh-CN" sz="2800" b="1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rgbClr val="1242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1" lang="zh-CN" altLang="en-US" sz="3200" b="1" dirty="0">
                          <a:solidFill>
                            <a:srgbClr val="FFFF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姓名</a:t>
                      </a:r>
                      <a:endParaRPr kumimoji="1" lang="en-US" altLang="zh-CN" sz="3200" b="1" dirty="0">
                        <a:solidFill>
                          <a:srgbClr val="FFFF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solidFill>
                      <a:srgbClr val="1242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1" lang="zh-CN" altLang="en-US" sz="3200" b="1" dirty="0">
                          <a:solidFill>
                            <a:srgbClr val="FFFF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姓名</a:t>
                      </a:r>
                      <a:endParaRPr kumimoji="1" lang="en-US" altLang="zh-CN" sz="3200" b="1" dirty="0">
                        <a:solidFill>
                          <a:srgbClr val="FFFF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solidFill>
                      <a:srgbClr val="1242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1" lang="zh-CN" altLang="en-US" sz="3200" b="1" dirty="0">
                          <a:solidFill>
                            <a:srgbClr val="FFFF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姓名</a:t>
                      </a:r>
                      <a:endParaRPr kumimoji="1" lang="en-US" altLang="zh-CN" sz="3200" b="1" dirty="0">
                        <a:solidFill>
                          <a:srgbClr val="FFFF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solidFill>
                      <a:srgbClr val="1242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99519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>
                          <a:solidFill>
                            <a:srgbClr val="1242BD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完成学业规定课程修读（</a:t>
                      </a:r>
                      <a:r>
                        <a:rPr lang="en-US" altLang="zh-CN" sz="2800" b="1" dirty="0">
                          <a:solidFill>
                            <a:srgbClr val="1242BD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28</a:t>
                      </a:r>
                      <a:r>
                        <a:rPr lang="zh-CN" altLang="en-US" sz="2800" b="1" dirty="0">
                          <a:solidFill>
                            <a:srgbClr val="1242BD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学分）</a:t>
                      </a:r>
                      <a:endParaRPr lang="en-US" altLang="zh-CN" sz="2800" b="1" dirty="0">
                        <a:solidFill>
                          <a:srgbClr val="1242BD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√</a:t>
                      </a:r>
                    </a:p>
                    <a:p>
                      <a:pPr algn="ctr"/>
                      <a:r>
                        <a:rPr lang="zh-CN" altLang="en-US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完成</a:t>
                      </a:r>
                      <a:r>
                        <a:rPr lang="en-US" altLang="zh-CN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28</a:t>
                      </a:r>
                      <a:r>
                        <a:rPr lang="zh-CN" altLang="en-US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学分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2800" b="1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2800" b="1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4634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b="1" dirty="0">
                          <a:solidFill>
                            <a:srgbClr val="1242BD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GPA2.7</a:t>
                      </a:r>
                      <a:r>
                        <a:rPr lang="zh-CN" altLang="en-US" sz="2800" b="1" dirty="0">
                          <a:solidFill>
                            <a:srgbClr val="1242BD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以上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√</a:t>
                      </a:r>
                    </a:p>
                    <a:p>
                      <a:pPr algn="ctr"/>
                      <a:r>
                        <a:rPr lang="en-US" altLang="zh-CN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GPA3.17</a:t>
                      </a:r>
                      <a:endParaRPr lang="zh-CN" altLang="en-US" sz="2800" b="1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2800" b="1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2800" b="1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68943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>
                          <a:solidFill>
                            <a:srgbClr val="1242BD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完成论文开题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√</a:t>
                      </a:r>
                      <a:endParaRPr lang="en-US" altLang="zh-CN" sz="2800" b="1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（已于</a:t>
                      </a:r>
                      <a:r>
                        <a:rPr lang="en-US" altLang="zh-CN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2020</a:t>
                      </a:r>
                      <a:r>
                        <a:rPr lang="zh-CN" altLang="en-US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年</a:t>
                      </a:r>
                      <a:r>
                        <a:rPr lang="en-US" altLang="zh-CN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12</a:t>
                      </a:r>
                      <a:r>
                        <a:rPr lang="zh-CN" altLang="en-US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月</a:t>
                      </a:r>
                      <a:r>
                        <a:rPr lang="en-US" altLang="zh-CN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11</a:t>
                      </a:r>
                      <a:r>
                        <a:rPr lang="zh-CN" altLang="en-US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日完成）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2800" b="1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2800" b="1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28123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>
                          <a:solidFill>
                            <a:srgbClr val="1242BD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中期考核达标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√</a:t>
                      </a:r>
                      <a:endParaRPr lang="en-US" altLang="zh-CN" sz="2800" b="1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（已于</a:t>
                      </a:r>
                      <a:r>
                        <a:rPr lang="en-US" altLang="zh-CN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2021</a:t>
                      </a:r>
                      <a:r>
                        <a:rPr lang="zh-CN" altLang="en-US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年</a:t>
                      </a:r>
                      <a:r>
                        <a:rPr lang="en-US" altLang="zh-CN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10</a:t>
                      </a:r>
                      <a:r>
                        <a:rPr lang="zh-CN" altLang="en-US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月</a:t>
                      </a:r>
                      <a:r>
                        <a:rPr lang="en-US" altLang="zh-CN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29</a:t>
                      </a:r>
                      <a:r>
                        <a:rPr lang="zh-CN" altLang="en-US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日完成）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2800" b="1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2800" b="1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32616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>
                          <a:solidFill>
                            <a:srgbClr val="1242BD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学术论文录用</a:t>
                      </a:r>
                      <a:r>
                        <a:rPr lang="en-US" altLang="zh-CN" sz="2800" b="1" dirty="0">
                          <a:solidFill>
                            <a:srgbClr val="1242BD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/</a:t>
                      </a:r>
                      <a:r>
                        <a:rPr lang="zh-CN" altLang="en-US" sz="2800" b="1" dirty="0">
                          <a:solidFill>
                            <a:srgbClr val="1242BD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发表情况</a:t>
                      </a:r>
                      <a:endParaRPr lang="en-US" altLang="zh-CN" sz="2800" b="1" dirty="0">
                        <a:solidFill>
                          <a:srgbClr val="1242BD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√</a:t>
                      </a:r>
                    </a:p>
                    <a:p>
                      <a:pPr algn="ctr"/>
                      <a:r>
                        <a:rPr lang="zh-CN" altLang="en-US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（无</a:t>
                      </a:r>
                      <a:r>
                        <a:rPr lang="en-US" altLang="zh-CN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/</a:t>
                      </a:r>
                      <a:r>
                        <a:rPr lang="zh-CN" altLang="en-US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已</a:t>
                      </a:r>
                      <a:r>
                        <a:rPr lang="en-US" altLang="zh-CN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2022</a:t>
                      </a:r>
                      <a:r>
                        <a:rPr lang="zh-CN" altLang="en-US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年</a:t>
                      </a:r>
                      <a:r>
                        <a:rPr lang="en-US" altLang="zh-CN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7</a:t>
                      </a:r>
                      <a:r>
                        <a:rPr lang="zh-CN" altLang="en-US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月</a:t>
                      </a:r>
                      <a:r>
                        <a:rPr lang="en-US" altLang="zh-CN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29</a:t>
                      </a:r>
                      <a:r>
                        <a:rPr lang="zh-CN" altLang="en-US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日录用</a:t>
                      </a:r>
                      <a:r>
                        <a:rPr lang="en-US" altLang="zh-CN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/</a:t>
                      </a:r>
                      <a:r>
                        <a:rPr lang="zh-CN" altLang="en-US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发表一篇中文核心期刊，环境化学期刊）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2800" b="1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2800" b="1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432616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>
                          <a:solidFill>
                            <a:srgbClr val="1242BD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答辩委员会人数</a:t>
                      </a:r>
                      <a:endParaRPr lang="en-US" altLang="zh-CN" sz="2800" b="1" dirty="0">
                        <a:solidFill>
                          <a:srgbClr val="1242BD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√</a:t>
                      </a:r>
                      <a:endParaRPr lang="en-US" altLang="zh-CN" sz="2800" b="1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/>
                      <a:r>
                        <a:rPr lang="zh-CN" altLang="en-US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（</a:t>
                      </a:r>
                      <a:r>
                        <a:rPr lang="en-US" altLang="zh-CN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</a:t>
                      </a:r>
                      <a:r>
                        <a:rPr lang="zh-CN" altLang="en-US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人</a:t>
                      </a:r>
                      <a:r>
                        <a:rPr lang="en-US" altLang="zh-CN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/5</a:t>
                      </a:r>
                      <a:r>
                        <a:rPr lang="zh-CN" altLang="en-US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人）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2800" b="1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2800" b="1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96668362"/>
                  </a:ext>
                </a:extLst>
              </a:tr>
              <a:tr h="1368943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>
                          <a:solidFill>
                            <a:srgbClr val="1242BD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完成学位论文评审、答辩</a:t>
                      </a:r>
                      <a:endParaRPr lang="en-US" altLang="zh-CN" sz="2800" b="1" dirty="0">
                        <a:solidFill>
                          <a:srgbClr val="1242BD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√</a:t>
                      </a:r>
                      <a:endParaRPr lang="en-US" altLang="zh-CN" sz="2800" b="1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（已于</a:t>
                      </a:r>
                      <a:r>
                        <a:rPr lang="en-US" altLang="zh-CN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2022</a:t>
                      </a:r>
                      <a:r>
                        <a:rPr lang="zh-CN" altLang="en-US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年</a:t>
                      </a:r>
                      <a:r>
                        <a:rPr lang="en-US" altLang="zh-CN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8</a:t>
                      </a:r>
                      <a:r>
                        <a:rPr lang="zh-CN" altLang="en-US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月</a:t>
                      </a:r>
                      <a:r>
                        <a:rPr lang="en-US" altLang="zh-CN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30</a:t>
                      </a:r>
                      <a:r>
                        <a:rPr lang="zh-CN" altLang="en-US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日完成）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2800" b="1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2800" b="1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905046">
                <a:tc gridSpan="4">
                  <a:txBody>
                    <a:bodyPr/>
                    <a:lstStyle/>
                    <a:p>
                      <a:pPr algn="ctr"/>
                      <a:r>
                        <a:rPr lang="zh-CN" altLang="en-US" sz="3200" b="1" dirty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结论：已完成学院授予硕士学位的要求</a:t>
                      </a:r>
                      <a:endParaRPr lang="en-US" altLang="zh-CN" sz="3200" b="1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solidFill>
                      <a:srgbClr val="1242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3" name="文本"/>
          <p:cNvSpPr txBox="1"/>
          <p:nvPr/>
        </p:nvSpPr>
        <p:spPr>
          <a:xfrm>
            <a:off x="12305660" y="696587"/>
            <a:ext cx="10777640" cy="93123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6760"/>
              </a:lnSpc>
            </a:pPr>
            <a:r>
              <a:rPr kumimoji="1" lang="zh-CN" altLang="en-US" sz="4800" b="1" spc="518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硕士学位申请：</a:t>
            </a:r>
            <a:r>
              <a:rPr kumimoji="1" lang="en-US" altLang="zh-CN" sz="4800" b="1" spc="518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kumimoji="1" lang="zh-CN" altLang="en-US" sz="4800" b="1" spc="518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人（</a:t>
            </a:r>
            <a:r>
              <a:rPr kumimoji="1" lang="en-US" altLang="zh-CN" sz="4800" b="1" spc="518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kumimoji="1" lang="zh-CN" altLang="en-US" sz="4800" b="1" spc="518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级）</a:t>
            </a:r>
            <a:endParaRPr kumimoji="1" lang="en-US" altLang="zh-CN" sz="4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6760"/>
              </a:lnSpc>
            </a:pPr>
            <a:endParaRPr kumimoji="1" lang="zh-CN" altLang="en-US" sz="4800" b="1" dirty="0">
              <a:solidFill>
                <a:srgbClr val="1242B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713365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26858</TotalTime>
  <Words>182</Words>
  <Application>Microsoft Office PowerPoint</Application>
  <PresentationFormat>自定义</PresentationFormat>
  <Paragraphs>47</Paragraphs>
  <Slides>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6" baseType="lpstr">
      <vt:lpstr>微软雅黑</vt:lpstr>
      <vt:lpstr>Arial</vt:lpstr>
      <vt:lpstr>Calibri</vt:lpstr>
      <vt:lpstr>Office Theme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奚颖</dc:creator>
  <cp:lastModifiedBy>Minghui Yin</cp:lastModifiedBy>
  <cp:revision>1303</cp:revision>
  <cp:lastPrinted>2020-04-02T03:08:20Z</cp:lastPrinted>
  <dcterms:modified xsi:type="dcterms:W3CDTF">2025-03-05T03:50:24Z</dcterms:modified>
</cp:coreProperties>
</file>