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3431059978" r:id="rId1"/>
  </p:sldMasterIdLst>
  <p:notesMasterIdLst>
    <p:notesMasterId r:id="rId18"/>
  </p:notesMasterIdLst>
  <p:sldIdLst>
    <p:sldId id="11088202" r:id="rId2"/>
    <p:sldId id="11088069" r:id="rId3"/>
    <p:sldId id="11088203" r:id="rId4"/>
    <p:sldId id="11088210" r:id="rId5"/>
    <p:sldId id="11088182" r:id="rId6"/>
    <p:sldId id="11088206" r:id="rId7"/>
    <p:sldId id="11088205" r:id="rId8"/>
    <p:sldId id="11088208" r:id="rId9"/>
    <p:sldId id="11088209" r:id="rId10"/>
    <p:sldId id="11088221" r:id="rId11"/>
    <p:sldId id="11088223" r:id="rId12"/>
    <p:sldId id="11088224" r:id="rId13"/>
    <p:sldId id="11088220" r:id="rId14"/>
    <p:sldId id="11088228" r:id="rId15"/>
    <p:sldId id="11088226" r:id="rId16"/>
    <p:sldId id="11088225" r:id="rId17"/>
  </p:sldIdLst>
  <p:sldSz cx="24384000" cy="13716000"/>
  <p:notesSz cx="9928225" cy="67976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F0534B6E-29F2-4FAC-9334-2CEF11E46B17}">
          <p14:sldIdLst>
            <p14:sldId id="11088202"/>
            <p14:sldId id="11088069"/>
          </p14:sldIdLst>
        </p14:section>
        <p14:section name="选题" id="{386128E7-2472-4F6D-A054-B85A7A334824}">
          <p14:sldIdLst>
            <p14:sldId id="11088203"/>
            <p14:sldId id="11088210"/>
            <p14:sldId id="11088182"/>
            <p14:sldId id="11088206"/>
            <p14:sldId id="11088205"/>
            <p14:sldId id="11088208"/>
            <p14:sldId id="11088209"/>
          </p14:sldIdLst>
        </p14:section>
        <p14:section name="开题" id="{4DF2A87F-EA7D-41BB-81C6-557F9FD37F30}">
          <p14:sldIdLst>
            <p14:sldId id="11088221"/>
            <p14:sldId id="11088223"/>
            <p14:sldId id="11088224"/>
            <p14:sldId id="11088220"/>
            <p14:sldId id="11088228"/>
            <p14:sldId id="11088226"/>
            <p14:sldId id="11088225"/>
          </p14:sldIdLst>
        </p14:section>
        <p14:section name="第一阶段检查" id="{0CFEF8B5-8780-4A3D-8C8D-962F2DFB2ABE}">
          <p14:sldIdLst/>
        </p14:section>
        <p14:section name="中期检查" id="{6005EA59-85B8-4D74-94B3-62CF7F27F7F5}">
          <p14:sldIdLst/>
        </p14:section>
        <p14:section name="论文初审&amp;预答辩" id="{24A120BD-ABDB-48BE-8F99-E7529C926ACF}">
          <p14:sldIdLst/>
        </p14:section>
        <p14:section name="毕设答辩" id="{E095A372-4225-4881-9397-D22AE3689277}">
          <p14:sldIdLst/>
        </p14:section>
        <p14:section name="归档收尾" id="{4D752EE5-50A4-4BAC-B83F-2B92F6A0409F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42BD"/>
    <a:srgbClr val="DCE6F2"/>
    <a:srgbClr val="DDDF87"/>
    <a:srgbClr val="FFFF66"/>
    <a:srgbClr val="5E7FD2"/>
    <a:srgbClr val="FDFBB0"/>
    <a:srgbClr val="C6D9F1"/>
    <a:srgbClr val="00489E"/>
    <a:srgbClr val="FCF98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0" autoAdjust="0"/>
    <p:restoredTop sz="90544" autoAdjust="0"/>
  </p:normalViewPr>
  <p:slideViewPr>
    <p:cSldViewPr snapToGrid="0" snapToObjects="1">
      <p:cViewPr varScale="1">
        <p:scale>
          <a:sx n="35" d="100"/>
          <a:sy n="35" d="100"/>
        </p:scale>
        <p:origin x="44" y="48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680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02230" cy="341458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4273" y="0"/>
            <a:ext cx="4302230" cy="341458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CB5A2821-9969-4138-B96C-F4C100C6831A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9875" cy="2295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71383"/>
            <a:ext cx="7942580" cy="2676584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220"/>
            <a:ext cx="4302230" cy="341456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4273" y="6456220"/>
            <a:ext cx="4302230" cy="341456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2A74E10D-55D1-41A2-BE77-473E47D70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66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48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634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24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98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98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139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50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918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79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63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83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73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93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59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98563420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ysj.jwc.sjtu.edu.cn/MoreNews.aspx?NewsType=zUcuaM8R5+lJLruDxDS/Fw....&amp;TypeName=I/SElbms0OT5ZkmE84uuGg....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soo.sjtu.edu.cn/bysj/5234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667F9E"/>
              </a:clrFrom>
              <a:clrTo>
                <a:srgbClr val="667F9E">
                  <a:alpha val="0"/>
                </a:srgbClr>
              </a:clrTo>
            </a:clrChange>
          </a:blip>
          <a:srcRect l="21439" t="25475"/>
          <a:stretch/>
        </p:blipFill>
        <p:spPr>
          <a:xfrm flipH="1">
            <a:off x="8071225" y="-91441"/>
            <a:ext cx="16352500" cy="8980283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4F3CEA10-05A3-477E-96BF-93A4AEA10FA4}"/>
              </a:ext>
            </a:extLst>
          </p:cNvPr>
          <p:cNvSpPr/>
          <p:nvPr/>
        </p:nvSpPr>
        <p:spPr>
          <a:xfrm>
            <a:off x="0" y="4284134"/>
            <a:ext cx="24587200" cy="5066344"/>
          </a:xfrm>
          <a:prstGeom prst="rect">
            <a:avLst/>
          </a:prstGeom>
          <a:solidFill>
            <a:schemeClr val="bg1">
              <a:alpha val="38824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833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sp>
        <p:nvSpPr>
          <p:cNvPr id="9" name="文本">
            <a:extLst>
              <a:ext uri="{FF2B5EF4-FFF2-40B4-BE49-F238E27FC236}">
                <a16:creationId xmlns:a16="http://schemas.microsoft.com/office/drawing/2014/main" id="{AFE03C0D-E633-427A-91B0-08E96CB6C4D7}"/>
              </a:ext>
            </a:extLst>
          </p:cNvPr>
          <p:cNvSpPr txBox="1">
            <a:spLocks/>
          </p:cNvSpPr>
          <p:nvPr/>
        </p:nvSpPr>
        <p:spPr>
          <a:xfrm>
            <a:off x="2681968" y="9407247"/>
            <a:ext cx="6922182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ts val="6763"/>
              </a:lnSpc>
              <a:spcBef>
                <a:spcPct val="0"/>
              </a:spcBef>
              <a:buNone/>
              <a:defRPr kumimoji="1" sz="4000" b="1" spc="518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j-cs"/>
              </a:defRPr>
            </a:lvl1pPr>
          </a:lstStyle>
          <a:p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年秋</a:t>
            </a: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-2023</a:t>
            </a:r>
            <a:r>
              <a:rPr lang="zh-CN" alt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年春</a:t>
            </a:r>
            <a:endParaRPr lang="en-US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持续更新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8F98ECA-EA93-4C74-95F3-ED80D0E60F68}"/>
              </a:ext>
            </a:extLst>
          </p:cNvPr>
          <p:cNvSpPr/>
          <p:nvPr/>
        </p:nvSpPr>
        <p:spPr>
          <a:xfrm>
            <a:off x="1818659" y="5599106"/>
            <a:ext cx="242047" cy="3061762"/>
          </a:xfrm>
          <a:prstGeom prst="rect">
            <a:avLst/>
          </a:prstGeom>
          <a:solidFill>
            <a:srgbClr val="124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">
            <a:extLst>
              <a:ext uri="{FF2B5EF4-FFF2-40B4-BE49-F238E27FC236}">
                <a16:creationId xmlns:a16="http://schemas.microsoft.com/office/drawing/2014/main" id="{CD0F7741-32D9-480A-B0A9-23EDAB754C79}"/>
              </a:ext>
            </a:extLst>
          </p:cNvPr>
          <p:cNvSpPr txBox="1">
            <a:spLocks/>
          </p:cNvSpPr>
          <p:nvPr/>
        </p:nvSpPr>
        <p:spPr>
          <a:xfrm>
            <a:off x="2597411" y="7433085"/>
            <a:ext cx="21240783" cy="14557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None/>
              <a:defRPr kumimoji="1" sz="6600" b="1" spc="518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1242BD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各工作阶段要求</a:t>
            </a:r>
            <a:endParaRPr lang="en-US" altLang="zh-CN" dirty="0">
              <a:solidFill>
                <a:srgbClr val="1242BD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">
            <a:extLst>
              <a:ext uri="{FF2B5EF4-FFF2-40B4-BE49-F238E27FC236}">
                <a16:creationId xmlns:a16="http://schemas.microsoft.com/office/drawing/2014/main" id="{9D9F6066-35DD-4F7D-B14B-4B59824566A2}"/>
              </a:ext>
            </a:extLst>
          </p:cNvPr>
          <p:cNvSpPr txBox="1">
            <a:spLocks/>
          </p:cNvSpPr>
          <p:nvPr/>
        </p:nvSpPr>
        <p:spPr>
          <a:xfrm>
            <a:off x="2628309" y="10000869"/>
            <a:ext cx="5470662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ts val="6763"/>
              </a:lnSpc>
              <a:spcBef>
                <a:spcPct val="0"/>
              </a:spcBef>
              <a:buNone/>
              <a:defRPr kumimoji="1" sz="5400" b="1" spc="518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j-cs"/>
              </a:defRPr>
            </a:lvl1pPr>
          </a:lstStyle>
          <a:p>
            <a:endParaRPr lang="zh-CN" altLang="en-US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">
            <a:extLst>
              <a:ext uri="{FF2B5EF4-FFF2-40B4-BE49-F238E27FC236}">
                <a16:creationId xmlns:a16="http://schemas.microsoft.com/office/drawing/2014/main" id="{BD316052-F426-4A42-B295-44A9C0B21DB3}"/>
              </a:ext>
            </a:extLst>
          </p:cNvPr>
          <p:cNvSpPr txBox="1">
            <a:spLocks/>
          </p:cNvSpPr>
          <p:nvPr/>
        </p:nvSpPr>
        <p:spPr>
          <a:xfrm>
            <a:off x="2597411" y="5500143"/>
            <a:ext cx="15992249" cy="145575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kumimoji="1" lang="zh-CN" altLang="en-US" sz="8800" b="1" spc="518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海洋学院</a:t>
            </a:r>
            <a:r>
              <a:rPr kumimoji="1" lang="en-US" altLang="zh-CN" sz="8800" b="1" spc="518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2023</a:t>
            </a:r>
            <a:r>
              <a:rPr kumimoji="1" lang="zh-CN" altLang="en-US" sz="8800" b="1" spc="518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届毕业设计</a:t>
            </a:r>
            <a:endParaRPr kumimoji="1" lang="en-US" altLang="zh-CN" sz="8800" b="1" spc="5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2181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B885425-9572-0249-A1A0-F8F751E957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99931"/>
            <a:ext cx="10556058" cy="7516137"/>
          </a:xfrm>
          <a:prstGeom prst="rect">
            <a:avLst/>
          </a:prstGeom>
        </p:spPr>
      </p:pic>
      <p:sp>
        <p:nvSpPr>
          <p:cNvPr id="9" name="文本">
            <a:extLst>
              <a:ext uri="{FF2B5EF4-FFF2-40B4-BE49-F238E27FC236}">
                <a16:creationId xmlns:a16="http://schemas.microsoft.com/office/drawing/2014/main" id="{B664C7F6-1FB6-40A6-9736-618F57CAA734}"/>
              </a:ext>
            </a:extLst>
          </p:cNvPr>
          <p:cNvSpPr txBox="1">
            <a:spLocks/>
          </p:cNvSpPr>
          <p:nvPr/>
        </p:nvSpPr>
        <p:spPr>
          <a:xfrm>
            <a:off x="12437972" y="3099931"/>
            <a:ext cx="5600433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6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endParaRPr kumimoji="1" lang="zh-CN" altLang="en-US" sz="6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EAC463A-C606-4C69-9A16-7ADBF6D4E448}"/>
              </a:ext>
            </a:extLst>
          </p:cNvPr>
          <p:cNvSpPr txBox="1"/>
          <p:nvPr/>
        </p:nvSpPr>
        <p:spPr>
          <a:xfrm>
            <a:off x="11413103" y="3929095"/>
            <a:ext cx="10790914" cy="660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选题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开题</a:t>
            </a:r>
            <a:endParaRPr kumimoji="1" lang="en-US" altLang="zh-CN" sz="4800" b="1" dirty="0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第一阶段检查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中期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论文初审</a:t>
            </a:r>
            <a:r>
              <a:rPr kumimoji="1"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预答辩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结项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9599E194-AE8B-4BFD-ACA3-20047094DD5B}"/>
              </a:ext>
            </a:extLst>
          </p:cNvPr>
          <p:cNvSpPr/>
          <p:nvPr/>
        </p:nvSpPr>
        <p:spPr>
          <a:xfrm>
            <a:off x="11499274" y="2910409"/>
            <a:ext cx="360218" cy="1044059"/>
          </a:xfrm>
          <a:prstGeom prst="rect">
            <a:avLst/>
          </a:prstGeom>
          <a:solidFill>
            <a:srgbClr val="124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718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40862F78-2588-B044-FE84-CE8FB8F9BC0E}"/>
              </a:ext>
            </a:extLst>
          </p:cNvPr>
          <p:cNvGrpSpPr/>
          <p:nvPr/>
        </p:nvGrpSpPr>
        <p:grpSpPr>
          <a:xfrm>
            <a:off x="1300700" y="2210826"/>
            <a:ext cx="6811122" cy="7859904"/>
            <a:chOff x="1300700" y="3556538"/>
            <a:chExt cx="5710452" cy="7859904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D111DFF0-7EA7-7EE7-BA2B-F73A3C479B2C}"/>
                </a:ext>
              </a:extLst>
            </p:cNvPr>
            <p:cNvSpPr/>
            <p:nvPr/>
          </p:nvSpPr>
          <p:spPr>
            <a:xfrm>
              <a:off x="1300700" y="4608761"/>
              <a:ext cx="5710452" cy="6807681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B693FF1-D9D5-23AA-27B6-0CC5C0DCF342}"/>
                </a:ext>
              </a:extLst>
            </p:cNvPr>
            <p:cNvSpPr/>
            <p:nvPr/>
          </p:nvSpPr>
          <p:spPr>
            <a:xfrm>
              <a:off x="1300700" y="3556538"/>
              <a:ext cx="5710452" cy="1053548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学生提交开题报告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E6DCB771-9F71-ADA5-C679-0116E06D0CA1}"/>
              </a:ext>
            </a:extLst>
          </p:cNvPr>
          <p:cNvGrpSpPr/>
          <p:nvPr/>
        </p:nvGrpSpPr>
        <p:grpSpPr>
          <a:xfrm>
            <a:off x="8585337" y="2252735"/>
            <a:ext cx="6811122" cy="7776087"/>
            <a:chOff x="8076877" y="3556538"/>
            <a:chExt cx="5710452" cy="777608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7D81940F-55BA-055E-02CA-D7FEF7883598}"/>
                </a:ext>
              </a:extLst>
            </p:cNvPr>
            <p:cNvSpPr/>
            <p:nvPr/>
          </p:nvSpPr>
          <p:spPr>
            <a:xfrm>
              <a:off x="8076877" y="4524944"/>
              <a:ext cx="5710452" cy="6807681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6EDAE872-DEBC-DABB-F8D4-0D0708872F34}"/>
                </a:ext>
              </a:extLst>
            </p:cNvPr>
            <p:cNvSpPr/>
            <p:nvPr/>
          </p:nvSpPr>
          <p:spPr>
            <a:xfrm>
              <a:off x="8076877" y="3556538"/>
              <a:ext cx="5710452" cy="1053548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导师审核报告、同意开题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ED22FBB5-74F2-B44C-39DA-27CACF6D3907}"/>
              </a:ext>
            </a:extLst>
          </p:cNvPr>
          <p:cNvGrpSpPr/>
          <p:nvPr/>
        </p:nvGrpSpPr>
        <p:grpSpPr>
          <a:xfrm>
            <a:off x="15869974" y="2201408"/>
            <a:ext cx="6811122" cy="7878740"/>
            <a:chOff x="15939133" y="3555213"/>
            <a:chExt cx="5710452" cy="787874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1822EEEC-2CA3-7D1E-FB6E-28DF59352DC8}"/>
                </a:ext>
              </a:extLst>
            </p:cNvPr>
            <p:cNvSpPr/>
            <p:nvPr/>
          </p:nvSpPr>
          <p:spPr>
            <a:xfrm>
              <a:off x="15939133" y="4626272"/>
              <a:ext cx="5710452" cy="6807681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21978496-C6F5-6E04-5CE2-AA03B35353A1}"/>
                </a:ext>
              </a:extLst>
            </p:cNvPr>
            <p:cNvSpPr/>
            <p:nvPr/>
          </p:nvSpPr>
          <p:spPr>
            <a:xfrm>
              <a:off x="15939133" y="3555213"/>
              <a:ext cx="5710452" cy="1053548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开题答辩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开题要求</a:t>
            </a:r>
          </a:p>
        </p:txBody>
      </p:sp>
      <p:sp>
        <p:nvSpPr>
          <p:cNvPr id="3335" name="文本框 3334">
            <a:extLst>
              <a:ext uri="{FF2B5EF4-FFF2-40B4-BE49-F238E27FC236}">
                <a16:creationId xmlns:a16="http://schemas.microsoft.com/office/drawing/2014/main" id="{F01A45D5-3F4F-16C2-FF8D-721681B025C9}"/>
              </a:ext>
            </a:extLst>
          </p:cNvPr>
          <p:cNvSpPr txBox="1"/>
          <p:nvPr/>
        </p:nvSpPr>
        <p:spPr>
          <a:xfrm>
            <a:off x="1683733" y="3606201"/>
            <a:ext cx="6045056" cy="600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kumimoji="1" lang="en-US" altLang="zh-CN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日前</a:t>
            </a:r>
            <a:endParaRPr kumimoji="1" lang="en-US" altLang="zh-CN" sz="3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使用学校开题报告模板，尽量详尽准确地撰写报告；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系统提交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相关内容，并将</a:t>
            </a: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文件作为</a:t>
            </a:r>
            <a:r>
              <a:rPr kumimoji="1"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附件上传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完成后及时提醒导师进行审核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B80AAD2-0FD2-4797-96CB-7B612118A8DA}"/>
              </a:ext>
            </a:extLst>
          </p:cNvPr>
          <p:cNvSpPr txBox="1"/>
          <p:nvPr/>
        </p:nvSpPr>
        <p:spPr>
          <a:xfrm>
            <a:off x="8900717" y="3606201"/>
            <a:ext cx="6135260" cy="600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kumimoji="1" lang="en-US" altLang="zh-CN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日前</a:t>
            </a:r>
            <a:endParaRPr kumimoji="1" lang="en-US" altLang="zh-CN" sz="3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审核须写明对学生做毕业设计（论文）以来工作的评价，开题报告的完成情况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zh-CN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对以后工作的建议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请务必</a:t>
            </a:r>
            <a:r>
              <a:rPr kumimoji="1" lang="zh-CN" altLang="zh-CN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写清楚是否</a:t>
            </a:r>
            <a:r>
              <a:rPr kumimoji="1" lang="en-US" altLang="zh-CN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“</a:t>
            </a:r>
            <a:r>
              <a:rPr kumimoji="1" lang="zh-CN" altLang="zh-CN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同意开题</a:t>
            </a:r>
            <a:r>
              <a:rPr kumimoji="1" lang="en-US" altLang="zh-CN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kumimoji="1" lang="zh-CN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字样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1EAE955-16C5-9B72-6D61-4F9532BE71FF}"/>
              </a:ext>
            </a:extLst>
          </p:cNvPr>
          <p:cNvSpPr txBox="1"/>
          <p:nvPr/>
        </p:nvSpPr>
        <p:spPr>
          <a:xfrm>
            <a:off x="16207905" y="3606201"/>
            <a:ext cx="6135260" cy="600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kumimoji="1" lang="en-US" altLang="zh-CN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日、</a:t>
            </a:r>
            <a:r>
              <a:rPr kumimoji="1" lang="en-US" altLang="zh-CN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kumimoji="1" lang="en-US" altLang="zh-CN" sz="3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所有项目均要求参加开题答辩；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线上进行，建议按照开题论文结构内容进行汇报；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</a:t>
            </a: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10min+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专家提问</a:t>
            </a: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5min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，要求准备答辩</a:t>
            </a: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08706C0-0FC6-89A1-9305-4B39EAE1ADB8}"/>
              </a:ext>
            </a:extLst>
          </p:cNvPr>
          <p:cNvSpPr txBox="1"/>
          <p:nvPr/>
        </p:nvSpPr>
        <p:spPr>
          <a:xfrm>
            <a:off x="1521656" y="10302242"/>
            <a:ext cx="20602847" cy="2322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学校毕设模板文件下载地址：</a:t>
            </a:r>
            <a:endParaRPr kumimoji="1" lang="en-US" altLang="zh-CN" sz="3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毕设管理网站：</a:t>
            </a:r>
            <a:r>
              <a:rPr lang="zh-CN" altLang="en-US" sz="3200" dirty="0">
                <a:hlinkClick r:id="rId3"/>
              </a:rPr>
              <a:t>论文系统 </a:t>
            </a:r>
            <a:r>
              <a:rPr lang="en-US" altLang="zh-CN" sz="3200" dirty="0">
                <a:hlinkClick r:id="rId3"/>
              </a:rPr>
              <a:t>(sjtu.edu.cn)</a:t>
            </a:r>
            <a:endParaRPr kumimoji="1" lang="en-US" altLang="zh-CN" sz="3200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学院官网：</a:t>
            </a:r>
            <a:r>
              <a:rPr lang="zh-CN" altLang="en-US" sz="3200" dirty="0">
                <a:hlinkClick r:id="rId4"/>
              </a:rPr>
              <a:t>本科生毕业设计（论文）相关文档下载</a:t>
            </a:r>
            <a:r>
              <a:rPr lang="en-US" altLang="zh-CN" sz="3200" dirty="0">
                <a:hlinkClick r:id="rId4"/>
              </a:rPr>
              <a:t>-</a:t>
            </a:r>
            <a:r>
              <a:rPr lang="zh-CN" altLang="en-US" sz="3200" dirty="0">
                <a:hlinkClick r:id="rId4"/>
              </a:rPr>
              <a:t>上海交通大学海洋学院官网</a:t>
            </a:r>
            <a:r>
              <a:rPr lang="en-US" altLang="zh-CN" sz="3200" dirty="0">
                <a:hlinkClick r:id="rId4"/>
              </a:rPr>
              <a:t>-</a:t>
            </a:r>
            <a:r>
              <a:rPr lang="zh-CN" altLang="en-US" sz="3200" dirty="0">
                <a:hlinkClick r:id="rId4"/>
              </a:rPr>
              <a:t>上海交大海洋学院 </a:t>
            </a:r>
            <a:r>
              <a:rPr lang="en-US" altLang="zh-CN" sz="3200" dirty="0">
                <a:hlinkClick r:id="rId4"/>
              </a:rPr>
              <a:t>(sjtu.edu.cn)</a:t>
            </a:r>
            <a:endParaRPr kumimoji="1" lang="en-US" altLang="zh-CN" sz="3200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640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40862F78-2588-B044-FE84-CE8FB8F9BC0E}"/>
              </a:ext>
            </a:extLst>
          </p:cNvPr>
          <p:cNvGrpSpPr/>
          <p:nvPr/>
        </p:nvGrpSpPr>
        <p:grpSpPr>
          <a:xfrm>
            <a:off x="715617" y="2847827"/>
            <a:ext cx="7396205" cy="8363512"/>
            <a:chOff x="1300700" y="3556538"/>
            <a:chExt cx="5710452" cy="7859904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D111DFF0-7EA7-7EE7-BA2B-F73A3C479B2C}"/>
                </a:ext>
              </a:extLst>
            </p:cNvPr>
            <p:cNvSpPr/>
            <p:nvPr/>
          </p:nvSpPr>
          <p:spPr>
            <a:xfrm>
              <a:off x="1300700" y="4608761"/>
              <a:ext cx="5710452" cy="6807681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B693FF1-D9D5-23AA-27B6-0CC5C0DCF342}"/>
                </a:ext>
              </a:extLst>
            </p:cNvPr>
            <p:cNvSpPr/>
            <p:nvPr/>
          </p:nvSpPr>
          <p:spPr>
            <a:xfrm>
              <a:off x="1300700" y="3556538"/>
              <a:ext cx="5710452" cy="1053548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学生提交开题报告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E6DCB771-9F71-ADA5-C679-0116E06D0CA1}"/>
              </a:ext>
            </a:extLst>
          </p:cNvPr>
          <p:cNvGrpSpPr/>
          <p:nvPr/>
        </p:nvGrpSpPr>
        <p:grpSpPr>
          <a:xfrm>
            <a:off x="8484770" y="2889736"/>
            <a:ext cx="7414460" cy="8274325"/>
            <a:chOff x="8076877" y="3556538"/>
            <a:chExt cx="5724546" cy="777608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7D81940F-55BA-055E-02CA-D7FEF7883598}"/>
                </a:ext>
              </a:extLst>
            </p:cNvPr>
            <p:cNvSpPr/>
            <p:nvPr/>
          </p:nvSpPr>
          <p:spPr>
            <a:xfrm>
              <a:off x="8090971" y="4524944"/>
              <a:ext cx="5710452" cy="6807681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6EDAE872-DEBC-DABB-F8D4-0D0708872F34}"/>
                </a:ext>
              </a:extLst>
            </p:cNvPr>
            <p:cNvSpPr/>
            <p:nvPr/>
          </p:nvSpPr>
          <p:spPr>
            <a:xfrm>
              <a:off x="8076877" y="3556538"/>
              <a:ext cx="5710452" cy="1053548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导师审核报告、同意开题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ED22FBB5-74F2-B44C-39DA-27CACF6D3907}"/>
              </a:ext>
            </a:extLst>
          </p:cNvPr>
          <p:cNvGrpSpPr/>
          <p:nvPr/>
        </p:nvGrpSpPr>
        <p:grpSpPr>
          <a:xfrm>
            <a:off x="16272178" y="2855836"/>
            <a:ext cx="7396205" cy="8383555"/>
            <a:chOff x="15939133" y="3555213"/>
            <a:chExt cx="5710452" cy="787874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1822EEEC-2CA3-7D1E-FB6E-28DF59352DC8}"/>
                </a:ext>
              </a:extLst>
            </p:cNvPr>
            <p:cNvSpPr/>
            <p:nvPr/>
          </p:nvSpPr>
          <p:spPr>
            <a:xfrm>
              <a:off x="15939133" y="4626272"/>
              <a:ext cx="5710452" cy="6807681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21978496-C6F5-6E04-5CE2-AA03B35353A1}"/>
                </a:ext>
              </a:extLst>
            </p:cNvPr>
            <p:cNvSpPr/>
            <p:nvPr/>
          </p:nvSpPr>
          <p:spPr>
            <a:xfrm>
              <a:off x="15939133" y="3555213"/>
              <a:ext cx="5710452" cy="1053548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负责人审核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开题：系统操作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CF47BC1B-C9C7-DF56-96D5-CC3D12B2F0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159"/>
          <a:stretch/>
        </p:blipFill>
        <p:spPr>
          <a:xfrm>
            <a:off x="8786190" y="4083807"/>
            <a:ext cx="6720781" cy="674245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D1B246F7-9DC0-3488-1914-20711F6AC9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226"/>
          <a:stretch/>
        </p:blipFill>
        <p:spPr>
          <a:xfrm>
            <a:off x="16645144" y="4083807"/>
            <a:ext cx="6820858" cy="674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11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开题答辩安排：分工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B7D81A3-D9EE-D91F-0F81-6B13069A7D77}"/>
              </a:ext>
            </a:extLst>
          </p:cNvPr>
          <p:cNvSpPr txBox="1"/>
          <p:nvPr/>
        </p:nvSpPr>
        <p:spPr>
          <a:xfrm>
            <a:off x="1300699" y="2562043"/>
            <a:ext cx="21782599" cy="737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0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三位方向负责人：</a:t>
            </a:r>
            <a:r>
              <a:rPr kumimoji="1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确认开题专家组及秘书（</a:t>
            </a:r>
            <a:r>
              <a:rPr kumimoji="1"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kumimoji="1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kumimoji="1"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17:00</a:t>
            </a:r>
            <a:r>
              <a:rPr kumimoji="1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前），通知师生开题答辩安排（至少提前一周）。每个方向的答辩建议分为</a:t>
            </a:r>
            <a:r>
              <a:rPr kumimoji="1"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1-2</a:t>
            </a:r>
            <a:r>
              <a:rPr kumimoji="1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个组同时进行。</a:t>
            </a:r>
            <a:endParaRPr kumimoji="1"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40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组长：</a:t>
            </a:r>
            <a:r>
              <a:rPr kumimoji="1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负责开题答辩流程的组织，并组织专家组讨论后给出答辩是否 ”通过“ 的结论；</a:t>
            </a:r>
            <a:r>
              <a:rPr kumimoji="1"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本人参与指导的</a:t>
            </a:r>
            <a:r>
              <a:rPr kumimoji="1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项目不参与投票。</a:t>
            </a:r>
            <a:endParaRPr kumimoji="1"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40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专家组成员：</a:t>
            </a:r>
            <a:r>
              <a:rPr kumimoji="1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听取学生汇报，根据组长的组织轮流进行提问，给出答辩是否“通过”的建议；本人参与指导的项目不参与投票。</a:t>
            </a:r>
            <a:endParaRPr kumimoji="1"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40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秘书：</a:t>
            </a:r>
            <a:r>
              <a:rPr kumimoji="1"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建议选择本学科方向硕博学生或博后。负责腾讯会议的主持、录制；答辩时间的提示；每轮答辩后汇总投票结果反馈给组长；答辩过程记录问答情况；答辩结束后存档。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D065AE4-BFD5-132D-26DF-D74C2B5DED47}"/>
              </a:ext>
            </a:extLst>
          </p:cNvPr>
          <p:cNvSpPr txBox="1"/>
          <p:nvPr/>
        </p:nvSpPr>
        <p:spPr>
          <a:xfrm>
            <a:off x="13354493" y="10673706"/>
            <a:ext cx="10260435" cy="165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前期组织及答辩当天任何问题或情况请联系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王益佳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13472536601</a:t>
            </a:r>
          </a:p>
        </p:txBody>
      </p:sp>
    </p:spTree>
    <p:extLst>
      <p:ext uri="{BB962C8B-B14F-4D97-AF65-F5344CB8AC3E}">
        <p14:creationId xmlns:p14="http://schemas.microsoft.com/office/powerpoint/2010/main" val="3092584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开题答辩安排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D911FA5-98D5-E384-851A-EAFAAA02A60A}"/>
              </a:ext>
            </a:extLst>
          </p:cNvPr>
          <p:cNvSpPr txBox="1"/>
          <p:nvPr/>
        </p:nvSpPr>
        <p:spPr>
          <a:xfrm>
            <a:off x="814349" y="2470724"/>
            <a:ext cx="11694643" cy="7681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答辩安排：</a:t>
            </a:r>
            <a:endParaRPr kumimoji="1" lang="en-US" altLang="zh-CN" sz="3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日、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日两场。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答辩顺序已确定，请参考发布的表格。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学生根据答辩顺序，</a:t>
            </a:r>
            <a:r>
              <a:rPr kumimoji="1"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提前</a:t>
            </a:r>
            <a:r>
              <a:rPr kumimoji="1" lang="en-US" altLang="zh-CN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kumimoji="1"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登录签到进行候场。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专家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日中午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点参与专家碰头会。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028700" lvl="1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碰头会会议号：</a:t>
            </a: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792486063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答辩当天公布通过答辩的学生名单。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5948326-AC66-3FC0-2F23-AA96D704E9FB}"/>
              </a:ext>
            </a:extLst>
          </p:cNvPr>
          <p:cNvSpPr txBox="1"/>
          <p:nvPr/>
        </p:nvSpPr>
        <p:spPr>
          <a:xfrm>
            <a:off x="12305660" y="2470724"/>
            <a:ext cx="11048190" cy="889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答辩要求：</a:t>
            </a:r>
            <a:endParaRPr kumimoji="1" lang="en-US" altLang="zh-CN" sz="3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10min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答辩展示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+5min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专家问答；</a:t>
            </a:r>
            <a:b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答辩，内容建议与开题报告结构一致；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专家最终给出“通过答辩”或“不予通过”的结论；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未能通过的学生修改完善后再次进行开题答辩，要求本学期内必须完成，否则若影响毕设后续进展，责任自负。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kumimoji="1"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06A1BB7-DE9F-DC74-26F9-5681464F1505}"/>
              </a:ext>
            </a:extLst>
          </p:cNvPr>
          <p:cNvSpPr txBox="1"/>
          <p:nvPr/>
        </p:nvSpPr>
        <p:spPr>
          <a:xfrm>
            <a:off x="814349" y="10602826"/>
            <a:ext cx="11048190" cy="1137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开题答辩为公开答辩，欢迎师生旁听。</a:t>
            </a:r>
            <a:endParaRPr kumimoji="1" lang="en-US" altLang="zh-CN" sz="40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9680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76293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开题答辩安排：名单</a:t>
            </a:r>
          </a:p>
        </p:txBody>
      </p:sp>
      <p:graphicFrame>
        <p:nvGraphicFramePr>
          <p:cNvPr id="7" name="表格 7">
            <a:extLst>
              <a:ext uri="{FF2B5EF4-FFF2-40B4-BE49-F238E27FC236}">
                <a16:creationId xmlns:a16="http://schemas.microsoft.com/office/drawing/2014/main" id="{B53F3BA2-03EB-FFA4-2CF7-33932176DC4E}"/>
              </a:ext>
            </a:extLst>
          </p:cNvPr>
          <p:cNvGraphicFramePr>
            <a:graphicFrameLocks noGrp="1"/>
          </p:cNvGraphicFramePr>
          <p:nvPr/>
        </p:nvGraphicFramePr>
        <p:xfrm>
          <a:off x="780539" y="2575164"/>
          <a:ext cx="22454340" cy="1005614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42390">
                  <a:extLst>
                    <a:ext uri="{9D8B030D-6E8A-4147-A177-3AD203B41FA5}">
                      <a16:colId xmlns:a16="http://schemas.microsoft.com/office/drawing/2014/main" val="1609336417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3009211937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293724336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2365450332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4277580985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2783159057"/>
                    </a:ext>
                  </a:extLst>
                </a:gridCol>
              </a:tblGrid>
              <a:tr h="1045860"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CN" sz="4000" b="1" dirty="0"/>
                        <a:t>1</a:t>
                      </a:r>
                      <a:r>
                        <a:rPr lang="zh-CN" altLang="en-US" sz="4000" b="1" dirty="0"/>
                        <a:t>月</a:t>
                      </a:r>
                      <a:r>
                        <a:rPr lang="en-US" altLang="zh-CN" sz="4000" b="1" dirty="0"/>
                        <a:t>9</a:t>
                      </a:r>
                      <a:r>
                        <a:rPr lang="zh-CN" altLang="en-US" sz="4000" b="1" dirty="0"/>
                        <a:t>日</a:t>
                      </a:r>
                      <a:endParaRPr lang="zh-CN" altLang="en-US" sz="40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altLang="zh-CN" sz="40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40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40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40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9449097"/>
                  </a:ext>
                </a:extLst>
              </a:tr>
              <a:tr h="93308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1"/>
                          </a:solidFill>
                        </a:rPr>
                        <a:t>分组</a:t>
                      </a:r>
                      <a:endParaRPr lang="zh-CN" altLang="en-US" sz="3600" b="1" dirty="0">
                        <a:solidFill>
                          <a:schemeClr val="accen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1"/>
                          </a:solidFill>
                        </a:rPr>
                        <a:t>时间</a:t>
                      </a:r>
                      <a:endParaRPr lang="zh-CN" altLang="en-US" sz="3600" b="1" dirty="0">
                        <a:solidFill>
                          <a:schemeClr val="accen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1"/>
                          </a:solidFill>
                        </a:rPr>
                        <a:t>会议号</a:t>
                      </a:r>
                      <a:endParaRPr lang="zh-CN" altLang="en-US" sz="3600" b="1" dirty="0">
                        <a:solidFill>
                          <a:schemeClr val="accen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1"/>
                          </a:solidFill>
                        </a:rPr>
                        <a:t>答辩学生</a:t>
                      </a:r>
                      <a:endParaRPr lang="zh-CN" altLang="en-US" sz="3600" b="1" dirty="0">
                        <a:solidFill>
                          <a:schemeClr val="accen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1"/>
                          </a:solidFill>
                        </a:rPr>
                        <a:t>评审专家</a:t>
                      </a:r>
                      <a:endParaRPr lang="zh-CN" altLang="en-US" sz="3600" b="1" dirty="0">
                        <a:solidFill>
                          <a:schemeClr val="accen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1"/>
                          </a:solidFill>
                        </a:rPr>
                        <a:t>秘书</a:t>
                      </a:r>
                      <a:endParaRPr lang="zh-CN" altLang="en-US" sz="3600" b="1" dirty="0">
                        <a:solidFill>
                          <a:schemeClr val="accen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2633285"/>
                  </a:ext>
                </a:extLst>
              </a:tr>
              <a:tr h="296220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生物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/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战略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组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3600" b="1" kern="1200" dirty="0">
                          <a:solidFill>
                            <a:schemeClr val="dk1"/>
                          </a:solidFill>
                        </a:rPr>
                        <a:t>14:00-15:30</a:t>
                      </a:r>
                      <a:endParaRPr lang="zh-CN" altLang="en-US" sz="36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腾讯会议：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654259219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周正轩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王彦凯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李梦兴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敖志湲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李世浦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赵笑晗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冯媛媛（组长）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曾聪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 董良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马洁洁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973734"/>
                  </a:ext>
                </a:extLst>
              </a:tr>
              <a:tr h="248346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化学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/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地质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组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3600" b="1" kern="1200" dirty="0">
                          <a:solidFill>
                            <a:schemeClr val="dk1"/>
                          </a:solidFill>
                        </a:rPr>
                        <a:t>15:00-16:30</a:t>
                      </a:r>
                      <a:endParaRPr lang="zh-CN" altLang="en-US" sz="36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腾讯会议：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475870126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滕泓杨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刘诚林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余欣雅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李奕帆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陈妍 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张瑞峰（组长）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陈桑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李顺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唐哲楷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3853896"/>
                  </a:ext>
                </a:extLst>
              </a:tr>
              <a:tr h="248346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物理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/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技术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1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组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3600" b="1" kern="1200" dirty="0">
                          <a:solidFill>
                            <a:schemeClr val="dk1"/>
                          </a:solidFill>
                        </a:rPr>
                        <a:t>13:30-15:00</a:t>
                      </a:r>
                      <a:endParaRPr lang="zh-CN" altLang="en-US" sz="36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腾讯会议：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694583656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段泳浒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王靖宇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石佳伟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辜欣怡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赵栀鹰 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张召儒（组长）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周朦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于曹阳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杭超洵 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李爽兆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2632976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1224ADFA-8854-A4DD-DFF7-8DB853081A36}"/>
              </a:ext>
            </a:extLst>
          </p:cNvPr>
          <p:cNvSpPr txBox="1"/>
          <p:nvPr/>
        </p:nvSpPr>
        <p:spPr>
          <a:xfrm>
            <a:off x="780539" y="1678815"/>
            <a:ext cx="12188952" cy="743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以下名单即为答辩顺序。</a:t>
            </a:r>
          </a:p>
        </p:txBody>
      </p:sp>
    </p:spTree>
    <p:extLst>
      <p:ext uri="{BB962C8B-B14F-4D97-AF65-F5344CB8AC3E}">
        <p14:creationId xmlns:p14="http://schemas.microsoft.com/office/powerpoint/2010/main" val="1344279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开题答辩安排：名单</a:t>
            </a:r>
          </a:p>
        </p:txBody>
      </p:sp>
      <p:graphicFrame>
        <p:nvGraphicFramePr>
          <p:cNvPr id="2" name="表格 7">
            <a:extLst>
              <a:ext uri="{FF2B5EF4-FFF2-40B4-BE49-F238E27FC236}">
                <a16:creationId xmlns:a16="http://schemas.microsoft.com/office/drawing/2014/main" id="{A8A11671-27D2-B95A-4D80-25C75F51F3E7}"/>
              </a:ext>
            </a:extLst>
          </p:cNvPr>
          <p:cNvGraphicFramePr>
            <a:graphicFrameLocks noGrp="1"/>
          </p:cNvGraphicFramePr>
          <p:nvPr/>
        </p:nvGraphicFramePr>
        <p:xfrm>
          <a:off x="780539" y="2457152"/>
          <a:ext cx="22454340" cy="102446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42390">
                  <a:extLst>
                    <a:ext uri="{9D8B030D-6E8A-4147-A177-3AD203B41FA5}">
                      <a16:colId xmlns:a16="http://schemas.microsoft.com/office/drawing/2014/main" val="1609336417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3009211937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293724336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2365450332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4277580985"/>
                    </a:ext>
                  </a:extLst>
                </a:gridCol>
                <a:gridCol w="3742390">
                  <a:extLst>
                    <a:ext uri="{9D8B030D-6E8A-4147-A177-3AD203B41FA5}">
                      <a16:colId xmlns:a16="http://schemas.microsoft.com/office/drawing/2014/main" val="2783159057"/>
                    </a:ext>
                  </a:extLst>
                </a:gridCol>
              </a:tblGrid>
              <a:tr h="1094122">
                <a:tc gridSpan="6">
                  <a:txBody>
                    <a:bodyPr/>
                    <a:lstStyle/>
                    <a:p>
                      <a:pPr algn="ctr"/>
                      <a:r>
                        <a:rPr lang="en-US" altLang="zh-CN" sz="4000" b="1" dirty="0"/>
                        <a:t>1</a:t>
                      </a:r>
                      <a:r>
                        <a:rPr lang="zh-CN" altLang="en-US" sz="4000" b="1" dirty="0"/>
                        <a:t>月</a:t>
                      </a:r>
                      <a:r>
                        <a:rPr lang="en-US" altLang="zh-CN" sz="4000" b="1" dirty="0"/>
                        <a:t>12</a:t>
                      </a:r>
                      <a:r>
                        <a:rPr lang="zh-CN" altLang="en-US" sz="4000" b="1" dirty="0"/>
                        <a:t>日</a:t>
                      </a:r>
                      <a:endParaRPr lang="zh-CN" altLang="en-US" sz="40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altLang="zh-CN" sz="40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40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40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40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9449097"/>
                  </a:ext>
                </a:extLst>
              </a:tr>
              <a:tr h="8103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分组</a:t>
                      </a:r>
                      <a:endParaRPr lang="zh-CN" altLang="en-US" sz="36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时间</a:t>
                      </a:r>
                      <a:endParaRPr lang="zh-CN" altLang="en-US" sz="36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会议号</a:t>
                      </a:r>
                      <a:endParaRPr lang="zh-CN" altLang="en-US" sz="36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答辩学生</a:t>
                      </a:r>
                      <a:endParaRPr lang="zh-CN" altLang="en-US" sz="36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评审专家</a:t>
                      </a:r>
                      <a:endParaRPr lang="zh-CN" altLang="en-US" sz="36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秘书</a:t>
                      </a:r>
                      <a:endParaRPr lang="zh-CN" altLang="en-US" sz="36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2633285"/>
                  </a:ext>
                </a:extLst>
              </a:tr>
              <a:tr h="231879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生物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/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战略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2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组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b="1" kern="1200" dirty="0">
                          <a:solidFill>
                            <a:schemeClr val="dk1"/>
                          </a:solidFill>
                        </a:rPr>
                        <a:t>14:00-15:30</a:t>
                      </a:r>
                      <a:endParaRPr lang="zh-CN" altLang="en-US" sz="36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腾讯会议：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675251304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梁智浩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陈丹娜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王楠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朱心毅 </a:t>
                      </a:r>
                    </a:p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周佳鸣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曹玲（组长） 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algn="ctr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李倩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algn="ctr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朱珠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algn="ctr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张宇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马洁洁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973734"/>
                  </a:ext>
                </a:extLst>
              </a:tr>
              <a:tr h="196515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化学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/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地质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2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组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kern="1200" dirty="0">
                          <a:solidFill>
                            <a:schemeClr val="dk1"/>
                          </a:solidFill>
                        </a:rPr>
                        <a:t>14:00-15:30</a:t>
                      </a:r>
                      <a:endParaRPr lang="zh-CN" altLang="en-US" sz="36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腾讯会议：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591778013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杨敏 </a:t>
                      </a:r>
                    </a:p>
                    <a:p>
                      <a:pPr algn="ctr" fontAlgn="b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李欣然 </a:t>
                      </a:r>
                    </a:p>
                    <a:p>
                      <a:pPr algn="ctr" fontAlgn="b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管俊茹 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马玉欣（组长）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赵翔宇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陈新明 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江治廷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3853896"/>
                  </a:ext>
                </a:extLst>
              </a:tr>
              <a:tr h="196515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物理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/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技术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2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组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kern="1200" dirty="0">
                          <a:solidFill>
                            <a:schemeClr val="dk1"/>
                          </a:solidFill>
                        </a:rPr>
                        <a:t>9:00-10:00</a:t>
                      </a:r>
                      <a:endParaRPr lang="zh-CN" altLang="en-US" sz="36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腾讯会议：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976504224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杜旭珂 </a:t>
                      </a:r>
                    </a:p>
                    <a:p>
                      <a:pPr algn="ctr" fontAlgn="b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易胤帆 </a:t>
                      </a:r>
                    </a:p>
                    <a:p>
                      <a:pPr algn="ctr" fontAlgn="b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王艳琳 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马建（组长）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王显威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曲立新 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王楚宁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2632976"/>
                  </a:ext>
                </a:extLst>
              </a:tr>
              <a:tr h="196515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物理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/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技术</a:t>
                      </a:r>
                      <a:endParaRPr lang="en-US" altLang="zh-CN" sz="3200" b="1" kern="1200" dirty="0">
                        <a:solidFill>
                          <a:schemeClr val="dk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3</a:t>
                      </a: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组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b="1" kern="1200" dirty="0">
                          <a:solidFill>
                            <a:schemeClr val="dk1"/>
                          </a:solidFill>
                        </a:rPr>
                        <a:t>9:00-10:00</a:t>
                      </a:r>
                      <a:endParaRPr lang="zh-CN" altLang="en-US" sz="36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腾讯会议：</a:t>
                      </a:r>
                      <a:r>
                        <a:rPr lang="en-US" altLang="zh-CN" sz="3200" b="1" kern="1200" dirty="0">
                          <a:solidFill>
                            <a:schemeClr val="dk1"/>
                          </a:solidFill>
                        </a:rPr>
                        <a:t>872868564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徐浩林 </a:t>
                      </a:r>
                    </a:p>
                    <a:p>
                      <a:pPr algn="ctr" fontAlgn="b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夏恬辰 </a:t>
                      </a:r>
                    </a:p>
                    <a:p>
                      <a:pPr algn="ctr" fontAlgn="b"/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申凯诚 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刘海龙（组长）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李大玮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kern="1200" dirty="0">
                          <a:solidFill>
                            <a:schemeClr val="dk1"/>
                          </a:solidFill>
                        </a:rPr>
                        <a:t>林培根</a:t>
                      </a: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3200" b="1" kern="1200" dirty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2529865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8319B466-ABE7-C3B2-F5A9-632ED92660DC}"/>
              </a:ext>
            </a:extLst>
          </p:cNvPr>
          <p:cNvSpPr txBox="1"/>
          <p:nvPr/>
        </p:nvSpPr>
        <p:spPr>
          <a:xfrm>
            <a:off x="932939" y="1746155"/>
            <a:ext cx="12188952" cy="743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以下名单即为答辩顺序。</a:t>
            </a:r>
          </a:p>
        </p:txBody>
      </p:sp>
    </p:spTree>
    <p:extLst>
      <p:ext uri="{BB962C8B-B14F-4D97-AF65-F5344CB8AC3E}">
        <p14:creationId xmlns:p14="http://schemas.microsoft.com/office/powerpoint/2010/main" val="69742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B885425-9572-0249-A1A0-F8F751E957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99931"/>
            <a:ext cx="10556058" cy="7516137"/>
          </a:xfrm>
          <a:prstGeom prst="rect">
            <a:avLst/>
          </a:prstGeom>
        </p:spPr>
      </p:pic>
      <p:sp>
        <p:nvSpPr>
          <p:cNvPr id="9" name="文本">
            <a:extLst>
              <a:ext uri="{FF2B5EF4-FFF2-40B4-BE49-F238E27FC236}">
                <a16:creationId xmlns:a16="http://schemas.microsoft.com/office/drawing/2014/main" id="{B664C7F6-1FB6-40A6-9736-618F57CAA734}"/>
              </a:ext>
            </a:extLst>
          </p:cNvPr>
          <p:cNvSpPr txBox="1">
            <a:spLocks/>
          </p:cNvSpPr>
          <p:nvPr/>
        </p:nvSpPr>
        <p:spPr>
          <a:xfrm>
            <a:off x="12437972" y="3099931"/>
            <a:ext cx="5600433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6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endParaRPr kumimoji="1" lang="zh-CN" altLang="en-US" sz="6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EAC463A-C606-4C69-9A16-7ADBF6D4E448}"/>
              </a:ext>
            </a:extLst>
          </p:cNvPr>
          <p:cNvSpPr txBox="1"/>
          <p:nvPr/>
        </p:nvSpPr>
        <p:spPr>
          <a:xfrm>
            <a:off x="11413103" y="3929095"/>
            <a:ext cx="10790914" cy="660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选题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开题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第一阶段检查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中期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论文初审</a:t>
            </a:r>
            <a:r>
              <a:rPr kumimoji="1"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预答辩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indent="-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结项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9599E194-AE8B-4BFD-ACA3-20047094DD5B}"/>
              </a:ext>
            </a:extLst>
          </p:cNvPr>
          <p:cNvSpPr/>
          <p:nvPr/>
        </p:nvSpPr>
        <p:spPr>
          <a:xfrm>
            <a:off x="11499274" y="2910409"/>
            <a:ext cx="360218" cy="1044059"/>
          </a:xfrm>
          <a:prstGeom prst="rect">
            <a:avLst/>
          </a:prstGeom>
          <a:solidFill>
            <a:srgbClr val="124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888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整体方案</a:t>
            </a:r>
            <a:endParaRPr kumimoji="1" lang="en-US" altLang="zh-CN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5F661BD-4C5A-A2AE-A882-29FDE6D51C70}"/>
              </a:ext>
            </a:extLst>
          </p:cNvPr>
          <p:cNvSpPr txBox="1"/>
          <p:nvPr/>
        </p:nvSpPr>
        <p:spPr>
          <a:xfrm>
            <a:off x="3146989" y="6190532"/>
            <a:ext cx="18768497" cy="470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总体要求：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一人一题，指导教师原则上同时指导不超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学科方向负责人：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kumimoji="1"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物理</a:t>
            </a:r>
            <a:r>
              <a:rPr kumimoji="1" lang="en-US" altLang="zh-CN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kumimoji="1"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  </a:t>
            </a:r>
            <a:r>
              <a:rPr kumimoji="1" lang="zh-CN" alt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生物</a:t>
            </a:r>
            <a:r>
              <a:rPr kumimoji="1" lang="en-US" altLang="zh-CN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kumimoji="1" lang="zh-CN" alt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     </a:t>
            </a:r>
            <a:r>
              <a:rPr kumimoji="1" lang="zh-CN" altLang="en-US" sz="3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</a:t>
            </a:r>
            <a:r>
              <a:rPr kumimoji="1" lang="en-US" altLang="zh-CN" sz="3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kumimoji="1" lang="zh-CN" altLang="en-US" sz="36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地质</a:t>
            </a:r>
            <a:endParaRPr kumimoji="1" lang="en-US" altLang="zh-CN" sz="36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                              </a:t>
            </a:r>
            <a:r>
              <a:rPr kumimoji="1" lang="zh-CN" altLang="en-US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曲立新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  </a:t>
            </a:r>
            <a:r>
              <a:rPr kumimoji="1" lang="en-US" altLang="zh-CN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kumimoji="1" lang="zh-CN" altLang="en-US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冯媛媛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        </a:t>
            </a:r>
            <a:r>
              <a:rPr kumimoji="1" lang="zh-CN" altLang="en-US" sz="36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陈新明</a:t>
            </a:r>
            <a:endParaRPr kumimoji="1" lang="en-US" altLang="zh-CN" sz="3600" dirty="0">
              <a:solidFill>
                <a:schemeClr val="accent6"/>
              </a:solidFill>
              <a:latin typeface="微软雅黑" panose="020B0503020204020204" pitchFamily="34" charset="-122"/>
              <a:ea typeface="Heiti SC Medium" pitchFamily="2" charset="-128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选题方式：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学科方向任选，方向负责人协调把关，导师学生互选匹配。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管理方式：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导师负责，方向负责人把关，学院初审，学校终审。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C3BDF13A-12AC-2D18-47A3-735E9123B1B2}"/>
              </a:ext>
            </a:extLst>
          </p:cNvPr>
          <p:cNvGrpSpPr/>
          <p:nvPr/>
        </p:nvGrpSpPr>
        <p:grpSpPr>
          <a:xfrm>
            <a:off x="1036321" y="2423211"/>
            <a:ext cx="23082604" cy="3002228"/>
            <a:chOff x="2191218" y="2395770"/>
            <a:chExt cx="21080528" cy="2800159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2968C946-7285-B3A5-35B0-0AF968FAE8D0}"/>
                </a:ext>
              </a:extLst>
            </p:cNvPr>
            <p:cNvGrpSpPr/>
            <p:nvPr/>
          </p:nvGrpSpPr>
          <p:grpSpPr>
            <a:xfrm>
              <a:off x="2191218" y="3620597"/>
              <a:ext cx="19454158" cy="335771"/>
              <a:chOff x="869819" y="1208236"/>
              <a:chExt cx="7120790" cy="108685"/>
            </a:xfrm>
          </p:grpSpPr>
          <p:cxnSp>
            <p:nvCxnSpPr>
              <p:cNvPr id="5" name="直接箭头连接符 4">
                <a:extLst>
                  <a:ext uri="{FF2B5EF4-FFF2-40B4-BE49-F238E27FC236}">
                    <a16:creationId xmlns:a16="http://schemas.microsoft.com/office/drawing/2014/main" id="{B3DF25FE-E9B7-E1A0-B341-24DA57C95B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9819" y="1262578"/>
                <a:ext cx="7120790" cy="0"/>
              </a:xfrm>
              <a:prstGeom prst="straightConnector1">
                <a:avLst/>
              </a:prstGeom>
              <a:ln w="19050">
                <a:solidFill>
                  <a:schemeClr val="accent1">
                    <a:lumMod val="40000"/>
                    <a:lumOff val="6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B2B88CE9-AA8A-2FE6-3522-5257F84A4735}"/>
                  </a:ext>
                </a:extLst>
              </p:cNvPr>
              <p:cNvSpPr/>
              <p:nvPr/>
            </p:nvSpPr>
            <p:spPr>
              <a:xfrm>
                <a:off x="1288472" y="1208236"/>
                <a:ext cx="120341" cy="10868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400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37E31B0A-E6BC-1909-B77D-BF6120A2DD08}"/>
                  </a:ext>
                </a:extLst>
              </p:cNvPr>
              <p:cNvSpPr/>
              <p:nvPr/>
            </p:nvSpPr>
            <p:spPr>
              <a:xfrm>
                <a:off x="2228849" y="1208236"/>
                <a:ext cx="120341" cy="10868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400"/>
              </a:p>
            </p:txBody>
          </p:sp>
          <p:sp>
            <p:nvSpPr>
              <p:cNvPr id="8" name="椭圆 7">
                <a:extLst>
                  <a:ext uri="{FF2B5EF4-FFF2-40B4-BE49-F238E27FC236}">
                    <a16:creationId xmlns:a16="http://schemas.microsoft.com/office/drawing/2014/main" id="{9C528722-1240-9946-62C8-6E71C1723E06}"/>
                  </a:ext>
                </a:extLst>
              </p:cNvPr>
              <p:cNvSpPr/>
              <p:nvPr/>
            </p:nvSpPr>
            <p:spPr>
              <a:xfrm>
                <a:off x="3169226" y="1208236"/>
                <a:ext cx="120341" cy="10868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400"/>
              </a:p>
            </p:txBody>
          </p:sp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id="{00D774E6-771D-6DD9-E702-ED146027A3DD}"/>
                  </a:ext>
                </a:extLst>
              </p:cNvPr>
              <p:cNvSpPr/>
              <p:nvPr/>
            </p:nvSpPr>
            <p:spPr>
              <a:xfrm>
                <a:off x="4109603" y="1208236"/>
                <a:ext cx="120341" cy="10868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400"/>
              </a:p>
            </p:txBody>
          </p:sp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id="{5C1DF706-83E1-610E-0132-ADBCEAD0F7D6}"/>
                  </a:ext>
                </a:extLst>
              </p:cNvPr>
              <p:cNvSpPr/>
              <p:nvPr/>
            </p:nvSpPr>
            <p:spPr>
              <a:xfrm>
                <a:off x="5049980" y="1208236"/>
                <a:ext cx="120341" cy="10868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400"/>
              </a:p>
            </p:txBody>
          </p:sp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id="{81419385-BA9A-302E-C2B7-D3354DF4AB4C}"/>
                  </a:ext>
                </a:extLst>
              </p:cNvPr>
              <p:cNvSpPr/>
              <p:nvPr/>
            </p:nvSpPr>
            <p:spPr>
              <a:xfrm>
                <a:off x="5990357" y="1208236"/>
                <a:ext cx="120341" cy="10868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400"/>
              </a:p>
            </p:txBody>
          </p:sp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id="{1E0172E3-BABE-D400-C5F9-0F1659DF9FE2}"/>
                  </a:ext>
                </a:extLst>
              </p:cNvPr>
              <p:cNvSpPr/>
              <p:nvPr/>
            </p:nvSpPr>
            <p:spPr>
              <a:xfrm>
                <a:off x="6930735" y="1208236"/>
                <a:ext cx="120341" cy="10868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400"/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04AE01C9-C7A2-ABC0-464E-9BD2FDBE54AA}"/>
                </a:ext>
              </a:extLst>
            </p:cNvPr>
            <p:cNvSpPr txBox="1"/>
            <p:nvPr/>
          </p:nvSpPr>
          <p:spPr>
            <a:xfrm>
              <a:off x="2631576" y="3904328"/>
              <a:ext cx="1787259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en-US" altLang="zh-CN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kumimoji="1" lang="zh-CN" altLang="en-US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kumimoji="1"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5047502C-AEEF-3DBB-FBC5-7C1E8153B19F}"/>
                </a:ext>
              </a:extLst>
            </p:cNvPr>
            <p:cNvSpPr txBox="1"/>
            <p:nvPr/>
          </p:nvSpPr>
          <p:spPr>
            <a:xfrm>
              <a:off x="5204489" y="3904328"/>
              <a:ext cx="1787259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en-US" altLang="zh-CN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kumimoji="1" lang="zh-CN" altLang="en-US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kumimoji="1"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DE88FF32-269E-A087-62FF-699988C51A0A}"/>
                </a:ext>
              </a:extLst>
            </p:cNvPr>
            <p:cNvSpPr txBox="1"/>
            <p:nvPr/>
          </p:nvSpPr>
          <p:spPr>
            <a:xfrm>
              <a:off x="7777401" y="3904328"/>
              <a:ext cx="1787259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en-US" altLang="zh-CN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kumimoji="1" lang="zh-CN" altLang="en-US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kumimoji="1"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DD22E08C-D255-908F-1A90-C509A7D6C703}"/>
                </a:ext>
              </a:extLst>
            </p:cNvPr>
            <p:cNvSpPr txBox="1"/>
            <p:nvPr/>
          </p:nvSpPr>
          <p:spPr>
            <a:xfrm>
              <a:off x="10350313" y="3904328"/>
              <a:ext cx="1787259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en-US" altLang="zh-CN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kumimoji="1" lang="zh-CN" altLang="en-US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kumimoji="1"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3F0A10CE-A5EE-54C2-180D-962855885279}"/>
                </a:ext>
              </a:extLst>
            </p:cNvPr>
            <p:cNvSpPr txBox="1"/>
            <p:nvPr/>
          </p:nvSpPr>
          <p:spPr>
            <a:xfrm>
              <a:off x="12923225" y="3904328"/>
              <a:ext cx="1787259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en-US" altLang="zh-CN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kumimoji="1" lang="zh-CN" altLang="en-US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kumimoji="1"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3760874A-003C-E6A0-8BC9-DCDC97C6D4B9}"/>
                </a:ext>
              </a:extLst>
            </p:cNvPr>
            <p:cNvSpPr txBox="1"/>
            <p:nvPr/>
          </p:nvSpPr>
          <p:spPr>
            <a:xfrm rot="20939438">
              <a:off x="3193466" y="2475975"/>
              <a:ext cx="3168856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3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征题选题</a:t>
              </a:r>
              <a:endParaRPr kumimoji="1" lang="en-US" altLang="zh-CN" sz="3600" dirty="0">
                <a:solidFill>
                  <a:srgbClr val="C00000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4893F7C5-B2F8-CB65-833F-C5DB756AC828}"/>
                </a:ext>
              </a:extLst>
            </p:cNvPr>
            <p:cNvSpPr txBox="1"/>
            <p:nvPr/>
          </p:nvSpPr>
          <p:spPr>
            <a:xfrm>
              <a:off x="18069057" y="3904328"/>
              <a:ext cx="1787259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en-US" altLang="zh-CN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kumimoji="1" lang="zh-CN" altLang="en-US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kumimoji="1"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7A35E430-1C36-B4C8-2949-E1CDA5BCE7FA}"/>
                </a:ext>
              </a:extLst>
            </p:cNvPr>
            <p:cNvSpPr txBox="1"/>
            <p:nvPr/>
          </p:nvSpPr>
          <p:spPr>
            <a:xfrm>
              <a:off x="15496137" y="3904328"/>
              <a:ext cx="1787259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en-US" altLang="zh-CN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kumimoji="1" lang="zh-CN" altLang="en-US" sz="36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kumimoji="1" lang="en-US" altLang="zh-CN" sz="3600" dirty="0">
                <a:solidFill>
                  <a:schemeClr val="accent1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FDB4833A-3589-6FB2-9E75-89FB1FD89916}"/>
                </a:ext>
              </a:extLst>
            </p:cNvPr>
            <p:cNvSpPr txBox="1"/>
            <p:nvPr/>
          </p:nvSpPr>
          <p:spPr>
            <a:xfrm rot="20939438">
              <a:off x="5687245" y="2475969"/>
              <a:ext cx="3168856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任务书</a:t>
              </a:r>
              <a:endParaRPr kumimoji="1" lang="en-US" altLang="zh-CN" sz="3600" dirty="0"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F5094BB0-EB91-34F7-854D-E130E459DB93}"/>
                </a:ext>
              </a:extLst>
            </p:cNvPr>
            <p:cNvSpPr txBox="1"/>
            <p:nvPr/>
          </p:nvSpPr>
          <p:spPr>
            <a:xfrm rot="20939438">
              <a:off x="8181024" y="2475975"/>
              <a:ext cx="3168856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3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开题</a:t>
              </a:r>
              <a:endParaRPr kumimoji="1" lang="en-US" altLang="zh-CN" sz="3600" dirty="0">
                <a:solidFill>
                  <a:srgbClr val="C00000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3328" name="文本框 3327">
              <a:extLst>
                <a:ext uri="{FF2B5EF4-FFF2-40B4-BE49-F238E27FC236}">
                  <a16:creationId xmlns:a16="http://schemas.microsoft.com/office/drawing/2014/main" id="{623E5BFA-B4AA-D73F-3337-6DFD2BF5AF14}"/>
                </a:ext>
              </a:extLst>
            </p:cNvPr>
            <p:cNvSpPr txBox="1"/>
            <p:nvPr/>
          </p:nvSpPr>
          <p:spPr>
            <a:xfrm rot="20939438">
              <a:off x="10674803" y="2475976"/>
              <a:ext cx="3168856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第一阶段检查</a:t>
              </a:r>
              <a:endParaRPr kumimoji="1" lang="en-US" altLang="zh-CN" sz="3600" dirty="0"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3329" name="文本框 3328">
              <a:extLst>
                <a:ext uri="{FF2B5EF4-FFF2-40B4-BE49-F238E27FC236}">
                  <a16:creationId xmlns:a16="http://schemas.microsoft.com/office/drawing/2014/main" id="{95D8F654-7950-3C61-8DFB-7364014CA12B}"/>
                </a:ext>
              </a:extLst>
            </p:cNvPr>
            <p:cNvSpPr txBox="1"/>
            <p:nvPr/>
          </p:nvSpPr>
          <p:spPr>
            <a:xfrm rot="20939438">
              <a:off x="13168582" y="2475975"/>
              <a:ext cx="3168856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3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中期</a:t>
              </a:r>
              <a:endParaRPr kumimoji="1" lang="en-US" altLang="zh-CN" sz="3600" dirty="0">
                <a:solidFill>
                  <a:srgbClr val="C00000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3330" name="文本框 3329">
              <a:extLst>
                <a:ext uri="{FF2B5EF4-FFF2-40B4-BE49-F238E27FC236}">
                  <a16:creationId xmlns:a16="http://schemas.microsoft.com/office/drawing/2014/main" id="{3FC908F5-2CAD-F33A-53FA-CA0464A6DB65}"/>
                </a:ext>
              </a:extLst>
            </p:cNvPr>
            <p:cNvSpPr txBox="1"/>
            <p:nvPr/>
          </p:nvSpPr>
          <p:spPr>
            <a:xfrm rot="20939438">
              <a:off x="15655971" y="2395770"/>
              <a:ext cx="4279933" cy="769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论文初审、预答辩</a:t>
              </a:r>
              <a:endParaRPr kumimoji="1" lang="en-US" altLang="zh-CN" sz="3600" dirty="0"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3331" name="文本框 3330">
              <a:extLst>
                <a:ext uri="{FF2B5EF4-FFF2-40B4-BE49-F238E27FC236}">
                  <a16:creationId xmlns:a16="http://schemas.microsoft.com/office/drawing/2014/main" id="{8DFD2F6F-86BD-D967-7823-F94CE9E3FA3C}"/>
                </a:ext>
              </a:extLst>
            </p:cNvPr>
            <p:cNvSpPr txBox="1"/>
            <p:nvPr/>
          </p:nvSpPr>
          <p:spPr>
            <a:xfrm rot="20939438">
              <a:off x="18572632" y="2475978"/>
              <a:ext cx="3168856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3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毕业答辩</a:t>
              </a:r>
              <a:endParaRPr kumimoji="1" lang="en-US" altLang="zh-CN" sz="3600" dirty="0">
                <a:solidFill>
                  <a:srgbClr val="C00000"/>
                </a:solidFill>
                <a:latin typeface="微软雅黑" panose="020B0503020204020204" pitchFamily="34" charset="-122"/>
                <a:ea typeface="Heiti SC Medium" pitchFamily="2" charset="-128"/>
              </a:endParaRPr>
            </a:p>
          </p:txBody>
        </p:sp>
        <p:sp>
          <p:nvSpPr>
            <p:cNvPr id="3333" name="文本框 3332">
              <a:extLst>
                <a:ext uri="{FF2B5EF4-FFF2-40B4-BE49-F238E27FC236}">
                  <a16:creationId xmlns:a16="http://schemas.microsoft.com/office/drawing/2014/main" id="{407E26CD-E1C5-581C-2A20-FC28E51541BD}"/>
                </a:ext>
              </a:extLst>
            </p:cNvPr>
            <p:cNvSpPr txBox="1"/>
            <p:nvPr/>
          </p:nvSpPr>
          <p:spPr>
            <a:xfrm>
              <a:off x="14819688" y="4684122"/>
              <a:ext cx="8452058" cy="5118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kumimoji="1" lang="zh-CN" altLang="en-US" sz="2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仅为大致时间安排，具体请以实际通知为准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3182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方向负责人</a:t>
            </a:r>
            <a:endParaRPr kumimoji="1" lang="en-US" altLang="zh-CN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35" name="图片 3334">
            <a:extLst>
              <a:ext uri="{FF2B5EF4-FFF2-40B4-BE49-F238E27FC236}">
                <a16:creationId xmlns:a16="http://schemas.microsoft.com/office/drawing/2014/main" id="{48750FC5-1065-2708-BD30-B8A2BA14D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7419" y="2458877"/>
            <a:ext cx="12005204" cy="4877114"/>
          </a:xfrm>
          <a:prstGeom prst="rect">
            <a:avLst/>
          </a:prstGeom>
        </p:spPr>
      </p:pic>
      <p:pic>
        <p:nvPicPr>
          <p:cNvPr id="3337" name="图片 3336">
            <a:extLst>
              <a:ext uri="{FF2B5EF4-FFF2-40B4-BE49-F238E27FC236}">
                <a16:creationId xmlns:a16="http://schemas.microsoft.com/office/drawing/2014/main" id="{F87DD852-8627-4851-B0E3-903020DE10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8475" y="4975972"/>
            <a:ext cx="12005204" cy="4348918"/>
          </a:xfrm>
          <a:prstGeom prst="rect">
            <a:avLst/>
          </a:prstGeom>
        </p:spPr>
      </p:pic>
      <p:sp>
        <p:nvSpPr>
          <p:cNvPr id="3338" name="文本框 3337">
            <a:extLst>
              <a:ext uri="{FF2B5EF4-FFF2-40B4-BE49-F238E27FC236}">
                <a16:creationId xmlns:a16="http://schemas.microsoft.com/office/drawing/2014/main" id="{35ED45A8-C49F-9274-47E5-9B55CB888B42}"/>
              </a:ext>
            </a:extLst>
          </p:cNvPr>
          <p:cNvSpPr txBox="1"/>
          <p:nvPr/>
        </p:nvSpPr>
        <p:spPr>
          <a:xfrm>
            <a:off x="1827419" y="7073832"/>
            <a:ext cx="3619762" cy="90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生物</a:t>
            </a:r>
            <a:r>
              <a:rPr kumimoji="1"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kumimoji="1"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战略</a:t>
            </a:r>
            <a:endParaRPr kumimoji="1"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40" name="文本框 3339">
            <a:extLst>
              <a:ext uri="{FF2B5EF4-FFF2-40B4-BE49-F238E27FC236}">
                <a16:creationId xmlns:a16="http://schemas.microsoft.com/office/drawing/2014/main" id="{733694D1-18D3-F7A4-01A1-0A7B9FC994D7}"/>
              </a:ext>
            </a:extLst>
          </p:cNvPr>
          <p:cNvSpPr txBox="1"/>
          <p:nvPr/>
        </p:nvSpPr>
        <p:spPr>
          <a:xfrm>
            <a:off x="6908475" y="9034582"/>
            <a:ext cx="3619762" cy="90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化学</a:t>
            </a:r>
            <a:r>
              <a:rPr kumimoji="1"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kumimoji="1"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地质</a:t>
            </a:r>
            <a:endParaRPr kumimoji="1"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39" name="文本框 3338">
            <a:extLst>
              <a:ext uri="{FF2B5EF4-FFF2-40B4-BE49-F238E27FC236}">
                <a16:creationId xmlns:a16="http://schemas.microsoft.com/office/drawing/2014/main" id="{C5746217-3045-D1FA-2461-3C9958A3067A}"/>
              </a:ext>
            </a:extLst>
          </p:cNvPr>
          <p:cNvSpPr txBox="1"/>
          <p:nvPr/>
        </p:nvSpPr>
        <p:spPr>
          <a:xfrm>
            <a:off x="11810973" y="12008587"/>
            <a:ext cx="3619762" cy="90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物理</a:t>
            </a:r>
            <a:r>
              <a:rPr kumimoji="1"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kumimoji="1"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endParaRPr kumimoji="1"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88717A6A-DDBC-9CF7-D850-52538A0890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10973" y="7728398"/>
            <a:ext cx="12005204" cy="446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886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选题安排</a:t>
            </a:r>
          </a:p>
        </p:txBody>
      </p:sp>
      <p:sp>
        <p:nvSpPr>
          <p:cNvPr id="3335" name="文本框 3334">
            <a:extLst>
              <a:ext uri="{FF2B5EF4-FFF2-40B4-BE49-F238E27FC236}">
                <a16:creationId xmlns:a16="http://schemas.microsoft.com/office/drawing/2014/main" id="{F01A45D5-3F4F-16C2-FF8D-721681B025C9}"/>
              </a:ext>
            </a:extLst>
          </p:cNvPr>
          <p:cNvSpPr txBox="1"/>
          <p:nvPr/>
        </p:nvSpPr>
        <p:spPr>
          <a:xfrm>
            <a:off x="1295308" y="2366414"/>
            <a:ext cx="20456628" cy="331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选题方式：</a:t>
            </a:r>
            <a:r>
              <a:rPr kumimoji="1" lang="zh-CN" altLang="en-US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学科方向任选，方向负责人协调把关，导师学生互选匹配。</a:t>
            </a:r>
            <a:endParaRPr kumimoji="1" lang="en-US" altLang="zh-CN" sz="3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院内直升学生原则上选择导师作为毕设指导教师。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非本院直升学生需咨询学科方向负责人共同探讨毕设方案。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征题及师生互选方案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最终由方向负责人审核、汇总并提交至学院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36" name="文本框 3335">
            <a:extLst>
              <a:ext uri="{FF2B5EF4-FFF2-40B4-BE49-F238E27FC236}">
                <a16:creationId xmlns:a16="http://schemas.microsoft.com/office/drawing/2014/main" id="{9B33807D-1A7E-1843-E0C0-32566CACCFA4}"/>
              </a:ext>
            </a:extLst>
          </p:cNvPr>
          <p:cNvSpPr txBox="1"/>
          <p:nvPr/>
        </p:nvSpPr>
        <p:spPr>
          <a:xfrm>
            <a:off x="1300700" y="6119436"/>
            <a:ext cx="20026335" cy="66423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本阶段提交文件：</a:t>
            </a:r>
            <a:endParaRPr kumimoji="1" lang="en-US" altLang="zh-CN" sz="3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日前 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毕业设计（论文）征题表</a:t>
            </a: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：学生反馈至方向负责人，方向汇总后提交至学院。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本阶段毕设系统操作：</a:t>
            </a:r>
            <a:endParaRPr kumimoji="1" lang="en-US" altLang="zh-CN" sz="3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日前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完成个人信息上传、学生选题。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下一阶段重要节点</a:t>
            </a:r>
            <a:endParaRPr kumimoji="1" lang="en-US" altLang="zh-CN" sz="36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导师提交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任务书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1"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学生提交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开题报告</a:t>
            </a: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、导师审阅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秋季学期结束前 完成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开题答辩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37" name="文本框 3336">
            <a:extLst>
              <a:ext uri="{FF2B5EF4-FFF2-40B4-BE49-F238E27FC236}">
                <a16:creationId xmlns:a16="http://schemas.microsoft.com/office/drawing/2014/main" id="{0FB78313-A763-FA0A-CE1D-BE2C17BB4236}"/>
              </a:ext>
            </a:extLst>
          </p:cNvPr>
          <p:cNvSpPr txBox="1"/>
          <p:nvPr/>
        </p:nvSpPr>
        <p:spPr>
          <a:xfrm>
            <a:off x="10932103" y="6262667"/>
            <a:ext cx="5054131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邮件发送，抄送导师</a:t>
            </a:r>
            <a:endParaRPr kumimoji="1" lang="en-US" altLang="zh-CN" sz="3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38" name="文本框 3337">
            <a:extLst>
              <a:ext uri="{FF2B5EF4-FFF2-40B4-BE49-F238E27FC236}">
                <a16:creationId xmlns:a16="http://schemas.microsoft.com/office/drawing/2014/main" id="{1AE71F57-E149-CFD9-B848-2A915BC20806}"/>
              </a:ext>
            </a:extLst>
          </p:cNvPr>
          <p:cNvSpPr txBox="1"/>
          <p:nvPr/>
        </p:nvSpPr>
        <p:spPr>
          <a:xfrm>
            <a:off x="16679918" y="2806556"/>
            <a:ext cx="4288940" cy="2004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44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哪位老师指导</a:t>
            </a:r>
            <a:endParaRPr kumimoji="1" lang="en-US" altLang="zh-CN" sz="44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44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要做什么题目</a:t>
            </a:r>
            <a:endParaRPr kumimoji="1" lang="en-US" altLang="zh-CN" sz="4400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2383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参考信息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93A5630-1884-9569-2F94-3AE4AF850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702" y="4121380"/>
            <a:ext cx="23969299" cy="405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26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参考信息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70C8D31-09CB-2AD3-3CBC-B99680F44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877" y="1775535"/>
            <a:ext cx="15647422" cy="1179766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7E9A127-FE31-341E-7613-A1AE47129CBF}"/>
              </a:ext>
            </a:extLst>
          </p:cNvPr>
          <p:cNvSpPr txBox="1"/>
          <p:nvPr/>
        </p:nvSpPr>
        <p:spPr>
          <a:xfrm>
            <a:off x="15830597" y="747586"/>
            <a:ext cx="5808515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Bysj.jwc.sjtu.edu.cn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49AA742-9056-6398-572F-210A667F37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846" r="79390" b="32928"/>
          <a:stretch/>
        </p:blipFill>
        <p:spPr>
          <a:xfrm>
            <a:off x="779790" y="1863724"/>
            <a:ext cx="5535141" cy="1138499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F427DEAA-F2D5-AADB-D0F2-A0BC372C7A83}"/>
              </a:ext>
            </a:extLst>
          </p:cNvPr>
          <p:cNvSpPr/>
          <p:nvPr/>
        </p:nvSpPr>
        <p:spPr>
          <a:xfrm>
            <a:off x="953329" y="3175354"/>
            <a:ext cx="3405352" cy="190114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A8C7C6F-C644-A083-B16D-85D6BEDCA8B1}"/>
              </a:ext>
            </a:extLst>
          </p:cNvPr>
          <p:cNvSpPr txBox="1"/>
          <p:nvPr/>
        </p:nvSpPr>
        <p:spPr>
          <a:xfrm>
            <a:off x="4463543" y="4125926"/>
            <a:ext cx="2972334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本学期完成</a:t>
            </a:r>
            <a:endParaRPr kumimoji="1" lang="en-US" altLang="zh-CN" sz="3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5054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参考信息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8BEEE72-7C95-84CD-A496-5931AAEDA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0" y="1213200"/>
            <a:ext cx="12003040" cy="1189086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1248F69-813C-0A1A-5E49-06370F26C83A}"/>
              </a:ext>
            </a:extLst>
          </p:cNvPr>
          <p:cNvSpPr txBox="1"/>
          <p:nvPr/>
        </p:nvSpPr>
        <p:spPr>
          <a:xfrm>
            <a:off x="16429687" y="283875"/>
            <a:ext cx="5808515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sjcg.jwc.sjtu.edu.cn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6C0079C-5FAF-DA3E-8150-19B99D78D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49" y="1213200"/>
            <a:ext cx="11038829" cy="1189086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1E9680AB-104A-6DFE-6581-AB48680B7401}"/>
              </a:ext>
            </a:extLst>
          </p:cNvPr>
          <p:cNvSpPr txBox="1"/>
          <p:nvPr/>
        </p:nvSpPr>
        <p:spPr>
          <a:xfrm>
            <a:off x="3848804" y="283875"/>
            <a:ext cx="5808515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Bysj.jwc.sjtu.edu.cn</a:t>
            </a:r>
            <a:endParaRPr kumimoji="1"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5865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300700" y="747586"/>
            <a:ext cx="9898715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交流答疑</a:t>
            </a:r>
            <a:endParaRPr kumimoji="1" lang="en-US" altLang="zh-CN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8738F46-194F-E484-42AE-B2193F0BA02F}"/>
              </a:ext>
            </a:extLst>
          </p:cNvPr>
          <p:cNvSpPr txBox="1"/>
          <p:nvPr/>
        </p:nvSpPr>
        <p:spPr>
          <a:xfrm>
            <a:off x="3791722" y="3547034"/>
            <a:ext cx="17117558" cy="4301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自我管理，主动出击，多问多思考。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做好工作规划，</a:t>
            </a:r>
            <a:r>
              <a:rPr kumimoji="1"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赶早不赶晚</a:t>
            </a: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，严格遵守时间节点要求。</a:t>
            </a:r>
            <a:endParaRPr kumimoji="1"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毕设论文</a:t>
            </a:r>
            <a:r>
              <a:rPr kumimoji="1"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终身存档</a:t>
            </a:r>
            <a:r>
              <a:rPr kumimoji="1"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，尽力做好，给本科学习画上圆满句号。</a:t>
            </a:r>
            <a:endParaRPr kumimoji="1" lang="en-US" altLang="zh-CN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058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34245</TotalTime>
  <Words>1243</Words>
  <Application>Microsoft Office PowerPoint</Application>
  <PresentationFormat>自定义</PresentationFormat>
  <Paragraphs>237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0" baseType="lpstr">
      <vt:lpstr>微软雅黑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Yijia</dc:creator>
  <cp:lastModifiedBy>wang yijia</cp:lastModifiedBy>
  <cp:revision>954</cp:revision>
  <cp:lastPrinted>2020-06-10T02:36:40Z</cp:lastPrinted>
  <dcterms:modified xsi:type="dcterms:W3CDTF">2023-01-07T09:25:33Z</dcterms:modified>
</cp:coreProperties>
</file>